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1"/>
  </p:notesMasterIdLst>
  <p:sldIdLst>
    <p:sldId id="279" r:id="rId5"/>
    <p:sldId id="280" r:id="rId6"/>
    <p:sldId id="281" r:id="rId7"/>
    <p:sldId id="289" r:id="rId8"/>
    <p:sldId id="301" r:id="rId9"/>
    <p:sldId id="291" r:id="rId10"/>
    <p:sldId id="292" r:id="rId11"/>
    <p:sldId id="294" r:id="rId12"/>
    <p:sldId id="295" r:id="rId13"/>
    <p:sldId id="296" r:id="rId14"/>
    <p:sldId id="298" r:id="rId15"/>
    <p:sldId id="299" r:id="rId16"/>
    <p:sldId id="303" r:id="rId17"/>
    <p:sldId id="302" r:id="rId18"/>
    <p:sldId id="304" r:id="rId19"/>
    <p:sldId id="300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106" d="100"/>
          <a:sy n="106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9/1/2026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33AEA074-24A7-4657-AE02-A51F68EA6AA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0" y="-37226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52FAF3-2D66-459C-A130-EA6F9148C039}"/>
              </a:ext>
            </a:extLst>
          </p:cNvPr>
          <p:cNvSpPr/>
          <p:nvPr/>
        </p:nvSpPr>
        <p:spPr>
          <a:xfrm>
            <a:off x="0" y="37236"/>
            <a:ext cx="589694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Davison County 5 Year Plan</a:t>
            </a:r>
          </a:p>
          <a:p>
            <a:pPr algn="ctr"/>
            <a:r>
              <a:rPr lang="en-US" sz="54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2027 - 2031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DE206F-A3CB-859D-3EEB-464254FFD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2394" y="724397"/>
            <a:ext cx="3629532" cy="2667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B014BD-A6BF-B924-9470-7C0B8163DA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5493" y="3370967"/>
            <a:ext cx="3696216" cy="2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2A64DB-BC1F-4230-8199-027AFCA1B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9D22BD-CDE4-72B8-FDE5-8C0D5AF89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020" y="280548"/>
            <a:ext cx="8125959" cy="62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9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BC628C-5AD1-4D8C-AE42-619970082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041DE5-7050-0CCC-853C-768872E9A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325" y="663550"/>
            <a:ext cx="9036598" cy="55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25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24A4A8-8FD8-4244-9159-9349D29E8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8B35C0-9830-E5FE-6A02-EE5024907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97" y="1053792"/>
            <a:ext cx="10687895" cy="365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26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65923A-2DB1-443D-A3A2-113A7F042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84B9E1-2D5B-61F4-3070-E168C1FB7E77}"/>
              </a:ext>
            </a:extLst>
          </p:cNvPr>
          <p:cNvSpPr txBox="1"/>
          <p:nvPr/>
        </p:nvSpPr>
        <p:spPr>
          <a:xfrm>
            <a:off x="1810207" y="3030651"/>
            <a:ext cx="259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400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Ave b/t 253-254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38F9BE-300D-0874-80C2-65D945111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48" t="26070" r="66921" b="9649"/>
          <a:stretch>
            <a:fillRect/>
          </a:stretch>
        </p:blipFill>
        <p:spPr>
          <a:xfrm>
            <a:off x="6574054" y="279133"/>
            <a:ext cx="5284270" cy="6111608"/>
          </a:xfrm>
          <a:prstGeom prst="rect">
            <a:avLst/>
          </a:prstGeom>
        </p:spPr>
      </p:pic>
      <p:pic>
        <p:nvPicPr>
          <p:cNvPr id="7" name="Picture 6" descr="A wooden bridge over a dirt road&#10;&#10;AI-generated content may be incorrect.">
            <a:extLst>
              <a:ext uri="{FF2B5EF4-FFF2-40B4-BE49-F238E27FC236}">
                <a16:creationId xmlns:a16="http://schemas.microsoft.com/office/drawing/2014/main" id="{86EA23F0-2776-636E-D355-DFD72D223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734" y="146137"/>
            <a:ext cx="3897404" cy="29230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16A33E-C90A-12B0-F6F8-05624DD81311}"/>
              </a:ext>
            </a:extLst>
          </p:cNvPr>
          <p:cNvSpPr txBox="1"/>
          <p:nvPr/>
        </p:nvSpPr>
        <p:spPr>
          <a:xfrm>
            <a:off x="1810208" y="6342531"/>
            <a:ext cx="259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402</a:t>
            </a:r>
            <a:r>
              <a:rPr lang="en-US" baseline="30000" dirty="0">
                <a:solidFill>
                  <a:schemeClr val="bg1"/>
                </a:solidFill>
              </a:rPr>
              <a:t>nd</a:t>
            </a:r>
            <a:r>
              <a:rPr lang="en-US" dirty="0">
                <a:solidFill>
                  <a:schemeClr val="bg1"/>
                </a:solidFill>
              </a:rPr>
              <a:t> Ave b/t 244-245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St</a:t>
            </a:r>
          </a:p>
        </p:txBody>
      </p:sp>
      <p:pic>
        <p:nvPicPr>
          <p:cNvPr id="12" name="Picture 11" descr="A person standing on a bridge over a pond&#10;&#10;AI-generated content may be incorrect.">
            <a:extLst>
              <a:ext uri="{FF2B5EF4-FFF2-40B4-BE49-F238E27FC236}">
                <a16:creationId xmlns:a16="http://schemas.microsoft.com/office/drawing/2014/main" id="{46918D90-A9AF-12B6-6F70-FF1FE2BE7D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734" y="3429000"/>
            <a:ext cx="3897404" cy="292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29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037F22-A330-424A-8495-E1B773F6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712AED-FF4C-4386-AA31-812F33035992}"/>
              </a:ext>
            </a:extLst>
          </p:cNvPr>
          <p:cNvSpPr/>
          <p:nvPr/>
        </p:nvSpPr>
        <p:spPr>
          <a:xfrm>
            <a:off x="981931" y="1031032"/>
            <a:ext cx="3872204" cy="4795934"/>
          </a:xfrm>
          <a:prstGeom prst="roundRect">
            <a:avLst/>
          </a:prstGeom>
          <a:solidFill>
            <a:schemeClr val="bg1"/>
          </a:solidFill>
          <a:ln cmpd="tri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B2F737-68BB-4F15-9576-01588C3DDFFA}"/>
              </a:ext>
            </a:extLst>
          </p:cNvPr>
          <p:cNvSpPr txBox="1"/>
          <p:nvPr/>
        </p:nvSpPr>
        <p:spPr>
          <a:xfrm>
            <a:off x="1028755" y="1139090"/>
            <a:ext cx="362404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  <a:p>
            <a:endParaRPr lang="en-US" sz="1400" dirty="0"/>
          </a:p>
          <a:p>
            <a:pPr algn="ctr"/>
            <a:r>
              <a:rPr lang="en-US" sz="2000" dirty="0"/>
              <a:t>Gravel:</a:t>
            </a:r>
          </a:p>
          <a:p>
            <a:r>
              <a:rPr lang="en-US" sz="1400" dirty="0"/>
              <a:t>412</a:t>
            </a:r>
            <a:r>
              <a:rPr lang="en-US" sz="1400" baseline="30000" dirty="0"/>
              <a:t>th</a:t>
            </a:r>
            <a:r>
              <a:rPr lang="en-US" sz="1400" dirty="0"/>
              <a:t> Ave b/t 244-247</a:t>
            </a:r>
            <a:r>
              <a:rPr lang="en-US" sz="1400" baseline="30000" dirty="0"/>
              <a:t>th</a:t>
            </a:r>
            <a:r>
              <a:rPr lang="en-US" sz="1400" dirty="0"/>
              <a:t> St (3 miles)</a:t>
            </a:r>
          </a:p>
          <a:p>
            <a:r>
              <a:rPr lang="en-US" sz="1400" dirty="0"/>
              <a:t>411</a:t>
            </a:r>
            <a:r>
              <a:rPr lang="en-US" sz="1400" baseline="30000" dirty="0"/>
              <a:t>th</a:t>
            </a:r>
            <a:r>
              <a:rPr lang="en-US" sz="1400" dirty="0"/>
              <a:t> Ave b/t 246-250</a:t>
            </a:r>
            <a:r>
              <a:rPr lang="en-US" sz="1400" baseline="30000" dirty="0"/>
              <a:t>th</a:t>
            </a:r>
            <a:r>
              <a:rPr lang="en-US" sz="1400" dirty="0"/>
              <a:t> St (4 miles)</a:t>
            </a:r>
          </a:p>
          <a:p>
            <a:r>
              <a:rPr lang="en-US" sz="1400" dirty="0"/>
              <a:t>407</a:t>
            </a:r>
            <a:r>
              <a:rPr lang="en-US" sz="1400" baseline="30000" dirty="0"/>
              <a:t>th</a:t>
            </a:r>
            <a:r>
              <a:rPr lang="en-US" sz="1400" dirty="0"/>
              <a:t> Ave b/t 244-250</a:t>
            </a:r>
            <a:r>
              <a:rPr lang="en-US" sz="1400" baseline="30000" dirty="0"/>
              <a:t>th</a:t>
            </a:r>
            <a:r>
              <a:rPr lang="en-US" sz="1400" dirty="0"/>
              <a:t> St (6 miles)</a:t>
            </a:r>
          </a:p>
          <a:p>
            <a:r>
              <a:rPr lang="en-US" sz="1400" dirty="0"/>
              <a:t>Total miles = 13</a:t>
            </a:r>
          </a:p>
          <a:p>
            <a:endParaRPr lang="en-US" sz="1400" dirty="0"/>
          </a:p>
          <a:p>
            <a:pPr algn="ctr"/>
            <a:r>
              <a:rPr lang="en-US" sz="2000" dirty="0"/>
              <a:t>1” Mat Overlay:</a:t>
            </a:r>
          </a:p>
          <a:p>
            <a:r>
              <a:rPr lang="en-US" sz="1400" dirty="0"/>
              <a:t>397</a:t>
            </a:r>
            <a:r>
              <a:rPr lang="en-US" sz="1400" baseline="30000" dirty="0"/>
              <a:t>th</a:t>
            </a:r>
            <a:r>
              <a:rPr lang="en-US" sz="1400" dirty="0"/>
              <a:t> Ave b/t 249-262</a:t>
            </a:r>
            <a:r>
              <a:rPr lang="en-US" sz="1400" baseline="30000" dirty="0"/>
              <a:t>nd</a:t>
            </a:r>
            <a:r>
              <a:rPr lang="en-US" sz="1400" dirty="0"/>
              <a:t> St</a:t>
            </a:r>
          </a:p>
          <a:p>
            <a:r>
              <a:rPr lang="en-US" sz="1400" dirty="0"/>
              <a:t>Total miles = 13</a:t>
            </a:r>
          </a:p>
          <a:p>
            <a:endParaRPr lang="en-US" sz="1400" dirty="0"/>
          </a:p>
          <a:p>
            <a:pPr algn="ctr"/>
            <a:r>
              <a:rPr lang="en-US" sz="2000" dirty="0"/>
              <a:t>2” Mat Overlay:</a:t>
            </a:r>
          </a:p>
          <a:p>
            <a:r>
              <a:rPr lang="en-US" sz="1400" dirty="0"/>
              <a:t>245</a:t>
            </a:r>
            <a:r>
              <a:rPr lang="en-US" sz="1400" baseline="30000" dirty="0"/>
              <a:t>th</a:t>
            </a:r>
            <a:r>
              <a:rPr lang="en-US" sz="1400" dirty="0"/>
              <a:t> St b/t 404-409</a:t>
            </a:r>
            <a:r>
              <a:rPr lang="en-US" sz="1400" baseline="30000" dirty="0"/>
              <a:t>th</a:t>
            </a:r>
            <a:r>
              <a:rPr lang="en-US" sz="1400" dirty="0"/>
              <a:t> Ave</a:t>
            </a:r>
          </a:p>
          <a:p>
            <a:r>
              <a:rPr lang="en-US" sz="1400" dirty="0"/>
              <a:t>Total miles = 5</a:t>
            </a:r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271F88-0DBF-E4D9-7C94-3D182EFA0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5778" y="471638"/>
            <a:ext cx="5184420" cy="586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8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46409B-2B3F-4F3C-A9DD-082A87B2B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0" y="0"/>
            <a:ext cx="609600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19E44B-B2F2-7275-3B60-0B53FBA24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56" y="982660"/>
            <a:ext cx="10829487" cy="343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037F22-A330-424A-8495-E1B773F6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0" y="0"/>
            <a:ext cx="6096000" cy="685799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A79817E-F00C-4A2D-8538-342C24D26B7A}"/>
              </a:ext>
            </a:extLst>
          </p:cNvPr>
          <p:cNvSpPr/>
          <p:nvPr/>
        </p:nvSpPr>
        <p:spPr>
          <a:xfrm>
            <a:off x="1103276" y="1031033"/>
            <a:ext cx="3872204" cy="4795934"/>
          </a:xfrm>
          <a:prstGeom prst="roundRect">
            <a:avLst/>
          </a:prstGeom>
          <a:solidFill>
            <a:schemeClr val="bg1"/>
          </a:solidFill>
          <a:ln cmpd="tri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BC415B-8F53-ADE4-C4FD-D254A408187D}"/>
              </a:ext>
            </a:extLst>
          </p:cNvPr>
          <p:cNvSpPr txBox="1"/>
          <p:nvPr/>
        </p:nvSpPr>
        <p:spPr>
          <a:xfrm>
            <a:off x="1283516" y="1223536"/>
            <a:ext cx="369196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  <a:p>
            <a:pPr algn="ctr"/>
            <a:r>
              <a:rPr lang="en-US" sz="2000" dirty="0"/>
              <a:t>Chipseal/Fog seal:</a:t>
            </a:r>
          </a:p>
          <a:p>
            <a:r>
              <a:rPr lang="en-US" sz="1400" dirty="0"/>
              <a:t>265</a:t>
            </a:r>
            <a:r>
              <a:rPr lang="en-US" sz="1400" baseline="30000" dirty="0"/>
              <a:t>th</a:t>
            </a:r>
            <a:r>
              <a:rPr lang="en-US" sz="1400" dirty="0"/>
              <a:t> St b/t 394-410</a:t>
            </a:r>
            <a:r>
              <a:rPr lang="en-US" sz="1400" baseline="30000" dirty="0"/>
              <a:t>th</a:t>
            </a:r>
            <a:r>
              <a:rPr lang="en-US" sz="1400" dirty="0"/>
              <a:t> Ave (16 miles)</a:t>
            </a:r>
          </a:p>
          <a:p>
            <a:r>
              <a:rPr lang="en-US" sz="1400" dirty="0"/>
              <a:t>262</a:t>
            </a:r>
            <a:r>
              <a:rPr lang="en-US" sz="1400" baseline="30000" dirty="0"/>
              <a:t>nd</a:t>
            </a:r>
            <a:r>
              <a:rPr lang="en-US" sz="1400" dirty="0"/>
              <a:t> St b/t 394-397</a:t>
            </a:r>
            <a:r>
              <a:rPr lang="en-US" sz="1400" baseline="30000" dirty="0"/>
              <a:t>th</a:t>
            </a:r>
            <a:r>
              <a:rPr lang="en-US" sz="1400" dirty="0"/>
              <a:t> Ave (3 miles)</a:t>
            </a:r>
          </a:p>
          <a:p>
            <a:r>
              <a:rPr lang="en-US" sz="1400" dirty="0"/>
              <a:t>397</a:t>
            </a:r>
            <a:r>
              <a:rPr lang="en-US" sz="1400" baseline="30000" dirty="0"/>
              <a:t>th</a:t>
            </a:r>
            <a:r>
              <a:rPr lang="en-US" sz="1400" dirty="0"/>
              <a:t> Ave b/t 254-268</a:t>
            </a:r>
            <a:r>
              <a:rPr lang="en-US" sz="1400" baseline="30000" dirty="0"/>
              <a:t>th</a:t>
            </a:r>
            <a:r>
              <a:rPr lang="en-US" sz="1400" dirty="0"/>
              <a:t> St (14 miles)</a:t>
            </a:r>
          </a:p>
          <a:p>
            <a:r>
              <a:rPr lang="en-US" sz="1400" dirty="0"/>
              <a:t>245</a:t>
            </a:r>
            <a:r>
              <a:rPr lang="en-US" sz="1400" baseline="30000" dirty="0"/>
              <a:t>th</a:t>
            </a:r>
            <a:r>
              <a:rPr lang="en-US" sz="1400" dirty="0"/>
              <a:t> St b/t 404-409</a:t>
            </a:r>
            <a:r>
              <a:rPr lang="en-US" sz="1400" baseline="30000" dirty="0"/>
              <a:t>th</a:t>
            </a:r>
            <a:r>
              <a:rPr lang="en-US" sz="1400" dirty="0"/>
              <a:t> Ave (5 miles)</a:t>
            </a:r>
          </a:p>
          <a:p>
            <a:r>
              <a:rPr lang="en-US" sz="1400" dirty="0"/>
              <a:t>Total miles = 38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Gravel:</a:t>
            </a:r>
          </a:p>
          <a:p>
            <a:r>
              <a:rPr lang="en-US" sz="1400" dirty="0"/>
              <a:t>395</a:t>
            </a:r>
            <a:r>
              <a:rPr lang="en-US" sz="1400" baseline="30000" dirty="0"/>
              <a:t>th</a:t>
            </a:r>
            <a:r>
              <a:rPr lang="en-US" sz="1400" dirty="0"/>
              <a:t> Ave b/t 254-268</a:t>
            </a:r>
            <a:r>
              <a:rPr lang="en-US" sz="1400" baseline="30000" dirty="0"/>
              <a:t>th</a:t>
            </a:r>
            <a:r>
              <a:rPr lang="en-US" sz="1400" dirty="0"/>
              <a:t> St </a:t>
            </a:r>
          </a:p>
          <a:p>
            <a:r>
              <a:rPr lang="en-US" sz="1400" dirty="0"/>
              <a:t>395</a:t>
            </a:r>
            <a:r>
              <a:rPr lang="en-US" sz="1400" baseline="30000" dirty="0"/>
              <a:t>th</a:t>
            </a:r>
            <a:r>
              <a:rPr lang="en-US" sz="1400" dirty="0"/>
              <a:t> Ave b/t 250-254</a:t>
            </a:r>
            <a:r>
              <a:rPr lang="en-US" sz="1400" baseline="30000" dirty="0"/>
              <a:t>th</a:t>
            </a:r>
            <a:r>
              <a:rPr lang="en-US" sz="1400" dirty="0"/>
              <a:t> St</a:t>
            </a:r>
          </a:p>
          <a:p>
            <a:r>
              <a:rPr lang="en-US" sz="1400" dirty="0"/>
              <a:t>Total miles = 13</a:t>
            </a:r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48F906-36E7-4E80-DD35-8648D0494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30" y="552158"/>
            <a:ext cx="5029454" cy="575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456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46409B-2B3F-4F3C-A9DD-082A87B2B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3CDD38-01DF-5A64-69E7-2F3779701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78" y="1149055"/>
            <a:ext cx="10960491" cy="350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10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8D422-CEA8-42BF-8797-8D4D622F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DF39560-8EEB-4DFF-87ED-0D09FFBA7AFB}"/>
              </a:ext>
            </a:extLst>
          </p:cNvPr>
          <p:cNvSpPr/>
          <p:nvPr/>
        </p:nvSpPr>
        <p:spPr>
          <a:xfrm>
            <a:off x="838899" y="1031031"/>
            <a:ext cx="4136581" cy="5109709"/>
          </a:xfrm>
          <a:prstGeom prst="roundRect">
            <a:avLst/>
          </a:prstGeom>
          <a:solidFill>
            <a:schemeClr val="bg1"/>
          </a:solidFill>
          <a:ln cmpd="tri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1D8DED-6AA8-7780-D068-C3EEA37CD0E6}"/>
              </a:ext>
            </a:extLst>
          </p:cNvPr>
          <p:cNvSpPr txBox="1"/>
          <p:nvPr/>
        </p:nvSpPr>
        <p:spPr>
          <a:xfrm>
            <a:off x="1105381" y="1105287"/>
            <a:ext cx="369196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1” Mat Overlay:</a:t>
            </a:r>
          </a:p>
          <a:p>
            <a:r>
              <a:rPr lang="en-US" sz="1400" dirty="0"/>
              <a:t>408</a:t>
            </a:r>
            <a:r>
              <a:rPr lang="en-US" sz="1400" baseline="30000" dirty="0"/>
              <a:t>th</a:t>
            </a:r>
            <a:r>
              <a:rPr lang="en-US" sz="1400" dirty="0"/>
              <a:t> Ave b/t 255-265</a:t>
            </a:r>
            <a:r>
              <a:rPr lang="en-US" sz="1400" baseline="30000" dirty="0"/>
              <a:t>th</a:t>
            </a:r>
            <a:r>
              <a:rPr lang="en-US" sz="1400" dirty="0"/>
              <a:t> St (10 miles)</a:t>
            </a:r>
          </a:p>
          <a:p>
            <a:r>
              <a:rPr lang="en-US" sz="1400" dirty="0"/>
              <a:t>Total miles = 10</a:t>
            </a:r>
          </a:p>
          <a:p>
            <a:endParaRPr lang="en-US" sz="1400" dirty="0"/>
          </a:p>
          <a:p>
            <a:pPr algn="ctr"/>
            <a:r>
              <a:rPr lang="en-US" sz="2000" dirty="0" err="1"/>
              <a:t>Chipseal</a:t>
            </a:r>
            <a:r>
              <a:rPr lang="en-US" sz="2000" dirty="0"/>
              <a:t>/Fog seal:</a:t>
            </a:r>
          </a:p>
          <a:p>
            <a:r>
              <a:rPr lang="en-US" sz="1400" dirty="0"/>
              <a:t>408</a:t>
            </a:r>
            <a:r>
              <a:rPr lang="en-US" sz="1400" baseline="30000" dirty="0"/>
              <a:t>th</a:t>
            </a:r>
            <a:r>
              <a:rPr lang="en-US" sz="1400" dirty="0"/>
              <a:t> Ave b/t 255-265</a:t>
            </a:r>
            <a:r>
              <a:rPr lang="en-US" sz="1400" baseline="30000" dirty="0"/>
              <a:t>th</a:t>
            </a:r>
            <a:r>
              <a:rPr lang="en-US" sz="1400" dirty="0"/>
              <a:t> St (10  miles)</a:t>
            </a:r>
          </a:p>
          <a:p>
            <a:r>
              <a:rPr lang="en-US" sz="1400" dirty="0"/>
              <a:t>404</a:t>
            </a:r>
            <a:r>
              <a:rPr lang="en-US" sz="1400" baseline="30000" dirty="0"/>
              <a:t>th</a:t>
            </a:r>
            <a:r>
              <a:rPr lang="en-US" sz="1400" dirty="0"/>
              <a:t> Ave b/t 244-247</a:t>
            </a:r>
            <a:r>
              <a:rPr lang="en-US" sz="1400" baseline="30000" dirty="0"/>
              <a:t>th</a:t>
            </a:r>
            <a:r>
              <a:rPr lang="en-US" sz="1400" dirty="0"/>
              <a:t> St (3 miles)</a:t>
            </a:r>
          </a:p>
          <a:p>
            <a:r>
              <a:rPr lang="en-US" sz="1400" dirty="0"/>
              <a:t>247</a:t>
            </a:r>
            <a:r>
              <a:rPr lang="en-US" sz="1400" baseline="30000" dirty="0"/>
              <a:t>th</a:t>
            </a:r>
            <a:r>
              <a:rPr lang="en-US" sz="1400" dirty="0"/>
              <a:t> St b/t 397-412</a:t>
            </a:r>
            <a:r>
              <a:rPr lang="en-US" sz="1400" baseline="30000" dirty="0"/>
              <a:t>th</a:t>
            </a:r>
            <a:r>
              <a:rPr lang="en-US" sz="1400" dirty="0"/>
              <a:t> Ave (15 miles)</a:t>
            </a:r>
          </a:p>
          <a:p>
            <a:r>
              <a:rPr lang="en-US" sz="1400" dirty="0"/>
              <a:t>Total miles = 28</a:t>
            </a:r>
          </a:p>
          <a:p>
            <a:endParaRPr lang="en-US" sz="1400" dirty="0"/>
          </a:p>
          <a:p>
            <a:pPr algn="ctr"/>
            <a:r>
              <a:rPr lang="en-US" sz="2000" dirty="0"/>
              <a:t>Gravel:</a:t>
            </a:r>
          </a:p>
          <a:p>
            <a:r>
              <a:rPr lang="en-US" sz="1400" dirty="0"/>
              <a:t>250</a:t>
            </a:r>
            <a:r>
              <a:rPr lang="en-US" sz="1400" baseline="30000" dirty="0"/>
              <a:t>th</a:t>
            </a:r>
            <a:r>
              <a:rPr lang="en-US" sz="1400" dirty="0"/>
              <a:t> </a:t>
            </a:r>
            <a:r>
              <a:rPr lang="en-US" sz="1400" dirty="0" err="1"/>
              <a:t>st</a:t>
            </a:r>
            <a:r>
              <a:rPr lang="en-US" sz="1400" dirty="0"/>
              <a:t> b/t 397-405</a:t>
            </a:r>
            <a:r>
              <a:rPr lang="en-US" sz="1400" baseline="30000" dirty="0"/>
              <a:t>th</a:t>
            </a:r>
            <a:r>
              <a:rPr lang="en-US" sz="1400" dirty="0"/>
              <a:t> Ave (8 miles)</a:t>
            </a:r>
          </a:p>
          <a:p>
            <a:r>
              <a:rPr lang="en-US" sz="1400" dirty="0"/>
              <a:t>260</a:t>
            </a:r>
            <a:r>
              <a:rPr lang="en-US" sz="1400" baseline="30000" dirty="0"/>
              <a:t>th</a:t>
            </a:r>
            <a:r>
              <a:rPr lang="en-US" sz="1400" dirty="0"/>
              <a:t> </a:t>
            </a:r>
            <a:r>
              <a:rPr lang="en-US" sz="1400" dirty="0" err="1"/>
              <a:t>st</a:t>
            </a:r>
            <a:r>
              <a:rPr lang="en-US" sz="1400" dirty="0"/>
              <a:t> b/t 394-403</a:t>
            </a:r>
            <a:r>
              <a:rPr lang="en-US" sz="1400" baseline="30000" dirty="0"/>
              <a:t>rd</a:t>
            </a:r>
            <a:r>
              <a:rPr lang="en-US" sz="1400" dirty="0"/>
              <a:t> Ave (9 miles)</a:t>
            </a:r>
          </a:p>
          <a:p>
            <a:r>
              <a:rPr lang="en-US" sz="1400" dirty="0"/>
              <a:t>395</a:t>
            </a:r>
            <a:r>
              <a:rPr lang="en-US" sz="1400" baseline="30000" dirty="0"/>
              <a:t>th</a:t>
            </a:r>
            <a:r>
              <a:rPr lang="en-US" sz="1400" dirty="0"/>
              <a:t> Ave b/t 254-268</a:t>
            </a:r>
            <a:r>
              <a:rPr lang="en-US" sz="1400" baseline="30000" dirty="0"/>
              <a:t>th</a:t>
            </a:r>
            <a:r>
              <a:rPr lang="en-US" sz="1400" dirty="0"/>
              <a:t> St (14 miles)</a:t>
            </a:r>
          </a:p>
          <a:p>
            <a:r>
              <a:rPr lang="en-US" sz="1400" dirty="0"/>
              <a:t>Total miles = 31</a:t>
            </a:r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97BC0B-D667-903D-ED3E-80F3A61C7B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47" t="22982" r="66842" b="11614"/>
          <a:stretch>
            <a:fillRect/>
          </a:stretch>
        </p:blipFill>
        <p:spPr>
          <a:xfrm>
            <a:off x="6478987" y="319235"/>
            <a:ext cx="5311959" cy="621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1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46409B-2B3F-4F3C-A9DD-082A87B2B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695503-8F0E-ADFA-1BE2-DA4C228CD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98" y="1308911"/>
            <a:ext cx="10311360" cy="351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09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46409B-2B3F-4F3C-A9DD-082A87B2B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70C108-B0F8-382E-B6B9-3E0508DFAA5D}"/>
              </a:ext>
            </a:extLst>
          </p:cNvPr>
          <p:cNvSpPr/>
          <p:nvPr/>
        </p:nvSpPr>
        <p:spPr>
          <a:xfrm>
            <a:off x="838899" y="1031031"/>
            <a:ext cx="4136581" cy="5109709"/>
          </a:xfrm>
          <a:prstGeom prst="roundRect">
            <a:avLst/>
          </a:prstGeom>
          <a:solidFill>
            <a:schemeClr val="bg1"/>
          </a:solidFill>
          <a:ln cmpd="tri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6DB4DF-2474-8643-FC3C-29D9EE32B835}"/>
              </a:ext>
            </a:extLst>
          </p:cNvPr>
          <p:cNvSpPr txBox="1"/>
          <p:nvPr/>
        </p:nvSpPr>
        <p:spPr>
          <a:xfrm>
            <a:off x="1193396" y="1153989"/>
            <a:ext cx="369196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1” Mat Overlay:</a:t>
            </a:r>
          </a:p>
          <a:p>
            <a:r>
              <a:rPr lang="en-US" sz="1400" dirty="0"/>
              <a:t>254</a:t>
            </a:r>
            <a:r>
              <a:rPr lang="en-US" sz="1400" baseline="30000" dirty="0"/>
              <a:t>th</a:t>
            </a:r>
            <a:r>
              <a:rPr lang="en-US" sz="1400" dirty="0"/>
              <a:t> St b/t 397-408</a:t>
            </a:r>
            <a:r>
              <a:rPr lang="en-US" sz="1400" baseline="30000" dirty="0"/>
              <a:t>th</a:t>
            </a:r>
            <a:r>
              <a:rPr lang="en-US" sz="1400" dirty="0"/>
              <a:t> Ave (11 miles)</a:t>
            </a:r>
          </a:p>
          <a:p>
            <a:r>
              <a:rPr lang="en-US" sz="1400" dirty="0"/>
              <a:t>403</a:t>
            </a:r>
            <a:r>
              <a:rPr lang="en-US" sz="1400" baseline="30000" dirty="0"/>
              <a:t>rd</a:t>
            </a:r>
            <a:r>
              <a:rPr lang="en-US" sz="1400" dirty="0"/>
              <a:t> Ave b/t 254-268</a:t>
            </a:r>
            <a:r>
              <a:rPr lang="en-US" sz="1400" baseline="30000" dirty="0"/>
              <a:t>th</a:t>
            </a:r>
            <a:r>
              <a:rPr lang="en-US" sz="1400" dirty="0"/>
              <a:t> St (14 miles)</a:t>
            </a:r>
          </a:p>
          <a:p>
            <a:r>
              <a:rPr lang="en-US" sz="1400" dirty="0"/>
              <a:t>Total miles = 25</a:t>
            </a:r>
          </a:p>
          <a:p>
            <a:endParaRPr lang="en-US" sz="1400" dirty="0"/>
          </a:p>
          <a:p>
            <a:pPr algn="ctr"/>
            <a:r>
              <a:rPr lang="en-US" sz="2000" dirty="0" err="1"/>
              <a:t>Chipseal</a:t>
            </a:r>
            <a:r>
              <a:rPr lang="en-US" sz="2000" dirty="0"/>
              <a:t>/Fog seal:</a:t>
            </a:r>
          </a:p>
          <a:p>
            <a:r>
              <a:rPr lang="en-US" sz="1400" dirty="0"/>
              <a:t>254</a:t>
            </a:r>
            <a:r>
              <a:rPr lang="en-US" sz="1400" baseline="30000" dirty="0"/>
              <a:t>th</a:t>
            </a:r>
            <a:r>
              <a:rPr lang="en-US" sz="1400" dirty="0"/>
              <a:t> St b/t 397-408</a:t>
            </a:r>
            <a:r>
              <a:rPr lang="en-US" sz="1400" baseline="30000" dirty="0"/>
              <a:t>th</a:t>
            </a:r>
            <a:r>
              <a:rPr lang="en-US" sz="1400" dirty="0"/>
              <a:t> Ave (11 miles)</a:t>
            </a:r>
          </a:p>
          <a:p>
            <a:r>
              <a:rPr lang="en-US" sz="1400" dirty="0"/>
              <a:t>397</a:t>
            </a:r>
            <a:r>
              <a:rPr lang="en-US" sz="1400" baseline="30000" dirty="0"/>
              <a:t>th</a:t>
            </a:r>
            <a:r>
              <a:rPr lang="en-US" sz="1400" dirty="0"/>
              <a:t> Ave b/t 244-254</a:t>
            </a:r>
            <a:r>
              <a:rPr lang="en-US" sz="1400" baseline="30000" dirty="0"/>
              <a:t>th</a:t>
            </a:r>
            <a:r>
              <a:rPr lang="en-US" sz="1400" dirty="0"/>
              <a:t> St ( 10 miles)</a:t>
            </a:r>
          </a:p>
          <a:p>
            <a:r>
              <a:rPr lang="en-US" sz="1400" dirty="0"/>
              <a:t>403</a:t>
            </a:r>
            <a:r>
              <a:rPr lang="en-US" sz="1400" baseline="30000" dirty="0"/>
              <a:t>rd</a:t>
            </a:r>
            <a:r>
              <a:rPr lang="en-US" sz="1400" dirty="0"/>
              <a:t> Ave b/t 254-268</a:t>
            </a:r>
            <a:r>
              <a:rPr lang="en-US" sz="1400" baseline="30000" dirty="0"/>
              <a:t>th</a:t>
            </a:r>
            <a:r>
              <a:rPr lang="en-US" sz="1400" dirty="0"/>
              <a:t> St (14 miles)</a:t>
            </a:r>
          </a:p>
          <a:p>
            <a:r>
              <a:rPr lang="en-US" sz="1400" dirty="0"/>
              <a:t>Total miles = 35</a:t>
            </a:r>
          </a:p>
          <a:p>
            <a:endParaRPr lang="en-US" sz="1400" dirty="0"/>
          </a:p>
          <a:p>
            <a:pPr algn="ctr"/>
            <a:r>
              <a:rPr lang="en-US" sz="2000" dirty="0"/>
              <a:t>Gravel:</a:t>
            </a:r>
          </a:p>
          <a:p>
            <a:r>
              <a:rPr lang="en-US" sz="1400" dirty="0"/>
              <a:t>245th St b/t 397-404</a:t>
            </a:r>
            <a:r>
              <a:rPr lang="en-US" sz="1400" baseline="30000" dirty="0"/>
              <a:t>th</a:t>
            </a:r>
            <a:r>
              <a:rPr lang="en-US" sz="1400" dirty="0"/>
              <a:t> Ave (7 miles)</a:t>
            </a:r>
          </a:p>
          <a:p>
            <a:r>
              <a:rPr lang="en-US" sz="1400" dirty="0"/>
              <a:t>264</a:t>
            </a:r>
            <a:r>
              <a:rPr lang="en-US" sz="1400" baseline="30000" dirty="0"/>
              <a:t>th</a:t>
            </a:r>
            <a:r>
              <a:rPr lang="en-US" sz="1400" dirty="0"/>
              <a:t> St b/t 402-410</a:t>
            </a:r>
            <a:r>
              <a:rPr lang="en-US" sz="1400" baseline="30000" dirty="0"/>
              <a:t>th</a:t>
            </a:r>
            <a:r>
              <a:rPr lang="en-US" sz="1400" dirty="0"/>
              <a:t> Ave (8 miles)</a:t>
            </a:r>
          </a:p>
          <a:p>
            <a:r>
              <a:rPr lang="en-US" sz="1400" dirty="0"/>
              <a:t>Total miles = 15</a:t>
            </a:r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78A804-1D48-DEAC-9FBE-812D8A83F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825" y="443620"/>
            <a:ext cx="5068664" cy="58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1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5FECE-60FA-751E-9252-39BAA3625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035E2D-FB61-83C8-BA5F-4D7FF825F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62625F-6604-A950-BB23-DCD8B970D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41" y="1277226"/>
            <a:ext cx="10905506" cy="343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6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16684-4E30-5227-77D8-ECBEFBEF0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F8152A-EC27-942D-167C-0FF29C33A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FF1B46-3566-AEB4-0C8F-BDC1A94A6089}"/>
              </a:ext>
            </a:extLst>
          </p:cNvPr>
          <p:cNvSpPr txBox="1"/>
          <p:nvPr/>
        </p:nvSpPr>
        <p:spPr>
          <a:xfrm>
            <a:off x="1656203" y="4137556"/>
            <a:ext cx="259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408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Ave b/t 258-259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St</a:t>
            </a:r>
          </a:p>
        </p:txBody>
      </p:sp>
      <p:pic>
        <p:nvPicPr>
          <p:cNvPr id="8" name="Picture 7" descr="A bridge over a river&#10;&#10;AI-generated content may be incorrect.">
            <a:extLst>
              <a:ext uri="{FF2B5EF4-FFF2-40B4-BE49-F238E27FC236}">
                <a16:creationId xmlns:a16="http://schemas.microsoft.com/office/drawing/2014/main" id="{2E0E9C5E-56A6-C4D6-E574-A80CD2721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56" y="941969"/>
            <a:ext cx="4106780" cy="30800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1BE1E3-FE2F-9C76-807B-9823C3089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961" y="398352"/>
            <a:ext cx="5052583" cy="582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60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A503A-E44F-7176-96CE-67C08152B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1851AA-05F9-A627-718C-0406662CB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6E25B0-DF16-9195-A955-5A9348F2F8A3}"/>
              </a:ext>
            </a:extLst>
          </p:cNvPr>
          <p:cNvSpPr/>
          <p:nvPr/>
        </p:nvSpPr>
        <p:spPr>
          <a:xfrm>
            <a:off x="838899" y="1031031"/>
            <a:ext cx="4136581" cy="5109709"/>
          </a:xfrm>
          <a:prstGeom prst="roundRect">
            <a:avLst/>
          </a:prstGeom>
          <a:solidFill>
            <a:schemeClr val="bg1"/>
          </a:solidFill>
          <a:ln cmpd="tri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865CF0-E355-6AFF-D3F8-90A703BC2219}"/>
              </a:ext>
            </a:extLst>
          </p:cNvPr>
          <p:cNvSpPr txBox="1"/>
          <p:nvPr/>
        </p:nvSpPr>
        <p:spPr>
          <a:xfrm>
            <a:off x="1193396" y="1153989"/>
            <a:ext cx="36919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1” Mat Overlay:</a:t>
            </a:r>
          </a:p>
          <a:p>
            <a:r>
              <a:rPr lang="en-US" sz="1400" dirty="0"/>
              <a:t>264</a:t>
            </a:r>
            <a:r>
              <a:rPr lang="en-US" sz="1400" baseline="30000" dirty="0"/>
              <a:t>th</a:t>
            </a:r>
            <a:r>
              <a:rPr lang="en-US" sz="1400" dirty="0"/>
              <a:t> St b/t 410-411</a:t>
            </a:r>
            <a:r>
              <a:rPr lang="en-US" sz="1400" baseline="30000" dirty="0"/>
              <a:t>th</a:t>
            </a:r>
            <a:r>
              <a:rPr lang="en-US" sz="1400" dirty="0"/>
              <a:t> Ave (1 mile)</a:t>
            </a:r>
          </a:p>
          <a:p>
            <a:r>
              <a:rPr lang="en-US" sz="1400" dirty="0"/>
              <a:t>411</a:t>
            </a:r>
            <a:r>
              <a:rPr lang="en-US" sz="1400" baseline="30000" dirty="0"/>
              <a:t>th</a:t>
            </a:r>
            <a:r>
              <a:rPr lang="en-US" sz="1400" dirty="0"/>
              <a:t> Ave b/t 264-268</a:t>
            </a:r>
            <a:r>
              <a:rPr lang="en-US" sz="1400" baseline="30000" dirty="0"/>
              <a:t>th</a:t>
            </a:r>
            <a:r>
              <a:rPr lang="en-US" sz="1400" dirty="0"/>
              <a:t> St (4 miles)</a:t>
            </a:r>
          </a:p>
          <a:p>
            <a:r>
              <a:rPr lang="en-US" sz="1400" dirty="0"/>
              <a:t>Total miles = 5</a:t>
            </a:r>
          </a:p>
          <a:p>
            <a:endParaRPr lang="en-US" sz="1400" dirty="0"/>
          </a:p>
          <a:p>
            <a:pPr algn="ctr"/>
            <a:r>
              <a:rPr lang="en-US" sz="2000" dirty="0" err="1"/>
              <a:t>Chipseal</a:t>
            </a:r>
            <a:r>
              <a:rPr lang="en-US" sz="2000" dirty="0"/>
              <a:t>/Fog seal:</a:t>
            </a:r>
          </a:p>
          <a:p>
            <a:r>
              <a:rPr lang="en-US" sz="1400" dirty="0"/>
              <a:t>403</a:t>
            </a:r>
            <a:r>
              <a:rPr lang="en-US" sz="1400" baseline="30000" dirty="0"/>
              <a:t>rd</a:t>
            </a:r>
            <a:r>
              <a:rPr lang="en-US" sz="1400" dirty="0"/>
              <a:t> Ave b/t 247-268</a:t>
            </a:r>
            <a:r>
              <a:rPr lang="en-US" sz="1400" baseline="30000" dirty="0"/>
              <a:t>th</a:t>
            </a:r>
            <a:r>
              <a:rPr lang="en-US" sz="1400" dirty="0"/>
              <a:t> St (21 miles)</a:t>
            </a:r>
          </a:p>
          <a:p>
            <a:r>
              <a:rPr lang="en-US" sz="1400" dirty="0"/>
              <a:t>254</a:t>
            </a:r>
            <a:r>
              <a:rPr lang="en-US" sz="1400" baseline="30000" dirty="0"/>
              <a:t>th</a:t>
            </a:r>
            <a:r>
              <a:rPr lang="en-US" sz="1400" dirty="0"/>
              <a:t> St b/t 397-408</a:t>
            </a:r>
            <a:r>
              <a:rPr lang="en-US" sz="1400" baseline="30000" dirty="0"/>
              <a:t>th</a:t>
            </a:r>
            <a:r>
              <a:rPr lang="en-US" sz="1400" dirty="0"/>
              <a:t> Ave (11 miles)</a:t>
            </a:r>
          </a:p>
          <a:p>
            <a:r>
              <a:rPr lang="en-US" sz="1400" dirty="0"/>
              <a:t>Total miles = 32</a:t>
            </a:r>
          </a:p>
          <a:p>
            <a:endParaRPr lang="en-US" sz="1400" dirty="0"/>
          </a:p>
          <a:p>
            <a:pPr algn="ctr"/>
            <a:r>
              <a:rPr lang="en-US" sz="2000" dirty="0"/>
              <a:t>Gravel:</a:t>
            </a:r>
          </a:p>
          <a:p>
            <a:r>
              <a:rPr lang="en-US" sz="1400" dirty="0"/>
              <a:t>250</a:t>
            </a:r>
            <a:r>
              <a:rPr lang="en-US" sz="1400" baseline="30000" dirty="0"/>
              <a:t>th</a:t>
            </a:r>
            <a:r>
              <a:rPr lang="en-US" sz="1400" dirty="0"/>
              <a:t> St b/t 394-406</a:t>
            </a:r>
            <a:r>
              <a:rPr lang="en-US" sz="1400" baseline="30000" dirty="0"/>
              <a:t>th</a:t>
            </a:r>
            <a:r>
              <a:rPr lang="en-US" sz="1400" dirty="0"/>
              <a:t> Ave (12 miles)</a:t>
            </a:r>
          </a:p>
          <a:p>
            <a:r>
              <a:rPr lang="en-US" sz="1400" dirty="0"/>
              <a:t>245</a:t>
            </a:r>
            <a:r>
              <a:rPr lang="en-US" sz="1400" baseline="30000" dirty="0"/>
              <a:t>th</a:t>
            </a:r>
            <a:r>
              <a:rPr lang="en-US" sz="1400" dirty="0"/>
              <a:t> St b/t 394-404</a:t>
            </a:r>
            <a:r>
              <a:rPr lang="en-US" sz="1400" baseline="30000" dirty="0"/>
              <a:t>th</a:t>
            </a:r>
            <a:r>
              <a:rPr lang="en-US" sz="1400" dirty="0"/>
              <a:t> Ave (10 miles)</a:t>
            </a:r>
          </a:p>
          <a:p>
            <a:r>
              <a:rPr lang="en-US" sz="1400" dirty="0"/>
              <a:t>Total miles = 22</a:t>
            </a:r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FD33A-81AC-EDB0-61E5-44D87F78F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690" y="372858"/>
            <a:ext cx="5238867" cy="605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01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46409B-2B3F-4F3C-A9DD-082A87B2B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610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16c05727-aa75-4e4a-9b5f-8a80a1165891"/>
    <ds:schemaRef ds:uri="71af3243-3dd4-4a8d-8c0d-dd76da1f02a5"/>
    <ds:schemaRef ds:uri="http://www.w3.org/XML/1998/namespace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{1D5B88F7-3358-49DB-826E-A813E6DA10AB}tf55705232_win32</Template>
  <TotalTime>615</TotalTime>
  <Words>466</Words>
  <Application>Microsoft Office PowerPoint</Application>
  <PresentationFormat>Widescreen</PresentationFormat>
  <Paragraphs>77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Goudy Old Style</vt:lpstr>
      <vt:lpstr>Wingdings 2</vt:lpstr>
      <vt:lpstr>SlateVTI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Horton</dc:creator>
  <cp:lastModifiedBy>Highway Dept</cp:lastModifiedBy>
  <cp:revision>31</cp:revision>
  <cp:lastPrinted>2021-09-21T17:56:34Z</cp:lastPrinted>
  <dcterms:created xsi:type="dcterms:W3CDTF">2021-09-21T15:59:08Z</dcterms:created>
  <dcterms:modified xsi:type="dcterms:W3CDTF">2026-09-01T15:47:12Z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