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Lst>
  <p:notesMasterIdLst>
    <p:notesMasterId r:id="rId21"/>
  </p:notesMasterIdLst>
  <p:handoutMasterIdLst>
    <p:handoutMasterId r:id="rId22"/>
  </p:handoutMasterIdLst>
  <p:sldIdLst>
    <p:sldId id="791" r:id="rId3"/>
    <p:sldId id="788" r:id="rId4"/>
    <p:sldId id="796" r:id="rId5"/>
    <p:sldId id="797" r:id="rId6"/>
    <p:sldId id="781" r:id="rId7"/>
    <p:sldId id="792" r:id="rId8"/>
    <p:sldId id="795" r:id="rId9"/>
    <p:sldId id="794" r:id="rId10"/>
    <p:sldId id="793" r:id="rId11"/>
    <p:sldId id="280" r:id="rId12"/>
    <p:sldId id="283" r:id="rId13"/>
    <p:sldId id="285" r:id="rId14"/>
    <p:sldId id="286" r:id="rId15"/>
    <p:sldId id="278" r:id="rId16"/>
    <p:sldId id="279" r:id="rId17"/>
    <p:sldId id="269" r:id="rId18"/>
    <p:sldId id="262" r:id="rId19"/>
    <p:sldId id="267" r:id="rId2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89CB6D-70F5-4B88-A100-F87E6B41CE2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6C62C16-D6F8-4AE0-B0AD-5F798F42B583}">
      <dgm:prSet custT="1"/>
      <dgm:spPr/>
      <dgm:t>
        <a:bodyPr/>
        <a:lstStyle/>
        <a:p>
          <a:pPr>
            <a:lnSpc>
              <a:spcPct val="100000"/>
            </a:lnSpc>
          </a:pPr>
          <a:r>
            <a:rPr lang="en-US" sz="1400" dirty="0"/>
            <a:t>South Dakota Soybean Processors </a:t>
          </a:r>
        </a:p>
      </dgm:t>
    </dgm:pt>
    <dgm:pt modelId="{1D69F2EC-6481-45CB-A9F5-880C6E41FA08}" type="parTrans" cxnId="{144BF768-D9C0-40AB-A6A0-2593847A9403}">
      <dgm:prSet/>
      <dgm:spPr/>
      <dgm:t>
        <a:bodyPr/>
        <a:lstStyle/>
        <a:p>
          <a:endParaRPr lang="en-US"/>
        </a:p>
      </dgm:t>
    </dgm:pt>
    <dgm:pt modelId="{7B852043-4908-4434-9A89-73B9D3CDF822}" type="sibTrans" cxnId="{144BF768-D9C0-40AB-A6A0-2593847A9403}">
      <dgm:prSet/>
      <dgm:spPr/>
      <dgm:t>
        <a:bodyPr/>
        <a:lstStyle/>
        <a:p>
          <a:pPr>
            <a:lnSpc>
              <a:spcPct val="100000"/>
            </a:lnSpc>
          </a:pPr>
          <a:endParaRPr lang="en-US"/>
        </a:p>
      </dgm:t>
    </dgm:pt>
    <dgm:pt modelId="{83A74018-28B9-4DF9-8D6F-D7E8797FA855}">
      <dgm:prSet custT="1"/>
      <dgm:spPr/>
      <dgm:t>
        <a:bodyPr/>
        <a:lstStyle/>
        <a:p>
          <a:pPr>
            <a:lnSpc>
              <a:spcPct val="100000"/>
            </a:lnSpc>
          </a:pPr>
          <a:r>
            <a:rPr lang="en-US" sz="1400" dirty="0"/>
            <a:t>KFI Engineers - Project Design</a:t>
          </a:r>
        </a:p>
      </dgm:t>
    </dgm:pt>
    <dgm:pt modelId="{4C782B5B-708E-46CA-9509-ACE51593FC9F}" type="parTrans" cxnId="{D1F31D24-6584-486D-99FB-0CB1D11EB603}">
      <dgm:prSet/>
      <dgm:spPr/>
      <dgm:t>
        <a:bodyPr/>
        <a:lstStyle/>
        <a:p>
          <a:endParaRPr lang="en-US"/>
        </a:p>
      </dgm:t>
    </dgm:pt>
    <dgm:pt modelId="{BC2271FD-8D77-45CF-86A2-AB3410CDD466}" type="sibTrans" cxnId="{D1F31D24-6584-486D-99FB-0CB1D11EB603}">
      <dgm:prSet/>
      <dgm:spPr/>
      <dgm:t>
        <a:bodyPr/>
        <a:lstStyle/>
        <a:p>
          <a:pPr>
            <a:lnSpc>
              <a:spcPct val="100000"/>
            </a:lnSpc>
          </a:pPr>
          <a:endParaRPr lang="en-US"/>
        </a:p>
      </dgm:t>
    </dgm:pt>
    <dgm:pt modelId="{9DF87329-D7A7-4CD2-A2DA-0AF13CA5BE6D}">
      <dgm:prSet custT="1"/>
      <dgm:spPr/>
      <dgm:t>
        <a:bodyPr/>
        <a:lstStyle/>
        <a:p>
          <a:pPr>
            <a:lnSpc>
              <a:spcPct val="100000"/>
            </a:lnSpc>
          </a:pPr>
          <a:r>
            <a:rPr lang="en-US" sz="1400" dirty="0"/>
            <a:t>Ascendant Partners - Project Financing</a:t>
          </a:r>
        </a:p>
      </dgm:t>
    </dgm:pt>
    <dgm:pt modelId="{2D270F53-CEB1-4C6B-AF1C-02EB2F9476FB}" type="parTrans" cxnId="{B2F6C521-C305-4CE9-929A-12B5C69A28AD}">
      <dgm:prSet/>
      <dgm:spPr/>
      <dgm:t>
        <a:bodyPr/>
        <a:lstStyle/>
        <a:p>
          <a:endParaRPr lang="en-US"/>
        </a:p>
      </dgm:t>
    </dgm:pt>
    <dgm:pt modelId="{29251123-E7DD-44E7-A8DD-139099414BE2}" type="sibTrans" cxnId="{B2F6C521-C305-4CE9-929A-12B5C69A28AD}">
      <dgm:prSet/>
      <dgm:spPr/>
      <dgm:t>
        <a:bodyPr/>
        <a:lstStyle/>
        <a:p>
          <a:pPr>
            <a:lnSpc>
              <a:spcPct val="100000"/>
            </a:lnSpc>
          </a:pPr>
          <a:endParaRPr lang="en-US"/>
        </a:p>
      </dgm:t>
    </dgm:pt>
    <dgm:pt modelId="{429E63C8-23A3-49E1-9B14-B1F829F7036E}">
      <dgm:prSet custT="1"/>
      <dgm:spPr/>
      <dgm:t>
        <a:bodyPr/>
        <a:lstStyle/>
        <a:p>
          <a:pPr>
            <a:lnSpc>
              <a:spcPct val="100000"/>
            </a:lnSpc>
          </a:pPr>
          <a:r>
            <a:rPr lang="en-US" sz="1400" dirty="0"/>
            <a:t>A1 Development Solutions - Project Development </a:t>
          </a:r>
        </a:p>
      </dgm:t>
    </dgm:pt>
    <dgm:pt modelId="{A3CD3D7E-BD95-4DB5-97F4-E843C31E7874}" type="parTrans" cxnId="{6E577AC3-85FB-4EC8-BD61-5B0B3AC51EC5}">
      <dgm:prSet/>
      <dgm:spPr/>
      <dgm:t>
        <a:bodyPr/>
        <a:lstStyle/>
        <a:p>
          <a:endParaRPr lang="en-US"/>
        </a:p>
      </dgm:t>
    </dgm:pt>
    <dgm:pt modelId="{18281531-C33A-439F-B677-93E1EF9D31A5}" type="sibTrans" cxnId="{6E577AC3-85FB-4EC8-BD61-5B0B3AC51EC5}">
      <dgm:prSet/>
      <dgm:spPr/>
      <dgm:t>
        <a:bodyPr/>
        <a:lstStyle/>
        <a:p>
          <a:endParaRPr lang="en-US"/>
        </a:p>
      </dgm:t>
    </dgm:pt>
    <dgm:pt modelId="{D9B044B6-4D4C-4889-B6F9-DA888A87BC18}" type="pres">
      <dgm:prSet presAssocID="{1889CB6D-70F5-4B88-A100-F87E6B41CE24}" presName="root" presStyleCnt="0">
        <dgm:presLayoutVars>
          <dgm:dir/>
          <dgm:resizeHandles val="exact"/>
        </dgm:presLayoutVars>
      </dgm:prSet>
      <dgm:spPr/>
    </dgm:pt>
    <dgm:pt modelId="{6D3DC1F3-B35D-4551-B975-00971DC4DAA6}" type="pres">
      <dgm:prSet presAssocID="{1889CB6D-70F5-4B88-A100-F87E6B41CE24}" presName="container" presStyleCnt="0">
        <dgm:presLayoutVars>
          <dgm:dir/>
          <dgm:resizeHandles val="exact"/>
        </dgm:presLayoutVars>
      </dgm:prSet>
      <dgm:spPr/>
    </dgm:pt>
    <dgm:pt modelId="{802B8383-1A8B-480D-BCB0-70AB6EB6A0BC}" type="pres">
      <dgm:prSet presAssocID="{26C62C16-D6F8-4AE0-B0AD-5F798F42B583}" presName="compNode" presStyleCnt="0"/>
      <dgm:spPr/>
    </dgm:pt>
    <dgm:pt modelId="{023FBA4F-0EDA-4514-89CD-F521657F5F3F}" type="pres">
      <dgm:prSet presAssocID="{26C62C16-D6F8-4AE0-B0AD-5F798F42B583}" presName="iconBgRect" presStyleLbl="bgShp" presStyleIdx="0" presStyleCnt="4"/>
      <dgm:spPr/>
    </dgm:pt>
    <dgm:pt modelId="{528946F0-7900-4557-A14A-672D9B5E4154}" type="pres">
      <dgm:prSet presAssocID="{26C62C16-D6F8-4AE0-B0AD-5F798F42B58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griculture with solid fill"/>
        </a:ext>
      </dgm:extLst>
    </dgm:pt>
    <dgm:pt modelId="{D56DCF9A-AC81-4AB1-A114-D66D0F58DBBC}" type="pres">
      <dgm:prSet presAssocID="{26C62C16-D6F8-4AE0-B0AD-5F798F42B583}" presName="spaceRect" presStyleCnt="0"/>
      <dgm:spPr/>
    </dgm:pt>
    <dgm:pt modelId="{9731DC0E-33CD-472C-AF8B-FC561E551AB0}" type="pres">
      <dgm:prSet presAssocID="{26C62C16-D6F8-4AE0-B0AD-5F798F42B583}" presName="textRect" presStyleLbl="revTx" presStyleIdx="0" presStyleCnt="4">
        <dgm:presLayoutVars>
          <dgm:chMax val="1"/>
          <dgm:chPref val="1"/>
        </dgm:presLayoutVars>
      </dgm:prSet>
      <dgm:spPr/>
    </dgm:pt>
    <dgm:pt modelId="{8F0F0ABD-87F4-4834-8AE9-FD0390288A1C}" type="pres">
      <dgm:prSet presAssocID="{7B852043-4908-4434-9A89-73B9D3CDF822}" presName="sibTrans" presStyleLbl="sibTrans2D1" presStyleIdx="0" presStyleCnt="0"/>
      <dgm:spPr/>
    </dgm:pt>
    <dgm:pt modelId="{C6B5E658-DB0B-40EA-B9D7-E30668D24B18}" type="pres">
      <dgm:prSet presAssocID="{83A74018-28B9-4DF9-8D6F-D7E8797FA855}" presName="compNode" presStyleCnt="0"/>
      <dgm:spPr/>
    </dgm:pt>
    <dgm:pt modelId="{5ED6DB99-3575-4D7C-95AF-28A9A38DE6C2}" type="pres">
      <dgm:prSet presAssocID="{83A74018-28B9-4DF9-8D6F-D7E8797FA855}" presName="iconBgRect" presStyleLbl="bgShp" presStyleIdx="1" presStyleCnt="4"/>
      <dgm:spPr/>
    </dgm:pt>
    <dgm:pt modelId="{304934CB-BB9C-489F-A389-9142F14698B1}" type="pres">
      <dgm:prSet presAssocID="{83A74018-28B9-4DF9-8D6F-D7E8797FA85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93B3AFA3-294A-4B20-9250-EDA80074C04F}" type="pres">
      <dgm:prSet presAssocID="{83A74018-28B9-4DF9-8D6F-D7E8797FA855}" presName="spaceRect" presStyleCnt="0"/>
      <dgm:spPr/>
    </dgm:pt>
    <dgm:pt modelId="{300E5AA3-9881-428F-9810-9C542510FB28}" type="pres">
      <dgm:prSet presAssocID="{83A74018-28B9-4DF9-8D6F-D7E8797FA855}" presName="textRect" presStyleLbl="revTx" presStyleIdx="1" presStyleCnt="4">
        <dgm:presLayoutVars>
          <dgm:chMax val="1"/>
          <dgm:chPref val="1"/>
        </dgm:presLayoutVars>
      </dgm:prSet>
      <dgm:spPr/>
    </dgm:pt>
    <dgm:pt modelId="{FF7FA578-C2D1-4695-823E-DABAC3872FD4}" type="pres">
      <dgm:prSet presAssocID="{BC2271FD-8D77-45CF-86A2-AB3410CDD466}" presName="sibTrans" presStyleLbl="sibTrans2D1" presStyleIdx="0" presStyleCnt="0"/>
      <dgm:spPr/>
    </dgm:pt>
    <dgm:pt modelId="{E28398F4-8B51-4BA2-8CD1-6BC900B74C66}" type="pres">
      <dgm:prSet presAssocID="{9DF87329-D7A7-4CD2-A2DA-0AF13CA5BE6D}" presName="compNode" presStyleCnt="0"/>
      <dgm:spPr/>
    </dgm:pt>
    <dgm:pt modelId="{4826124A-C2AD-413D-97EB-AD10319302B8}" type="pres">
      <dgm:prSet presAssocID="{9DF87329-D7A7-4CD2-A2DA-0AF13CA5BE6D}" presName="iconBgRect" presStyleLbl="bgShp" presStyleIdx="2" presStyleCnt="4"/>
      <dgm:spPr/>
    </dgm:pt>
    <dgm:pt modelId="{56616286-FB05-48AF-9045-A73CA65125BB}" type="pres">
      <dgm:prSet presAssocID="{9DF87329-D7A7-4CD2-A2DA-0AF13CA5BE6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oney outline"/>
        </a:ext>
      </dgm:extLst>
    </dgm:pt>
    <dgm:pt modelId="{D108A7F1-20F0-412C-8FAB-C3C523D79406}" type="pres">
      <dgm:prSet presAssocID="{9DF87329-D7A7-4CD2-A2DA-0AF13CA5BE6D}" presName="spaceRect" presStyleCnt="0"/>
      <dgm:spPr/>
    </dgm:pt>
    <dgm:pt modelId="{3C2F967B-F399-478B-B19C-DAB929C26803}" type="pres">
      <dgm:prSet presAssocID="{9DF87329-D7A7-4CD2-A2DA-0AF13CA5BE6D}" presName="textRect" presStyleLbl="revTx" presStyleIdx="2" presStyleCnt="4">
        <dgm:presLayoutVars>
          <dgm:chMax val="1"/>
          <dgm:chPref val="1"/>
        </dgm:presLayoutVars>
      </dgm:prSet>
      <dgm:spPr/>
    </dgm:pt>
    <dgm:pt modelId="{82F05ACC-5AD9-49A0-B2CB-20739048BA9A}" type="pres">
      <dgm:prSet presAssocID="{29251123-E7DD-44E7-A8DD-139099414BE2}" presName="sibTrans" presStyleLbl="sibTrans2D1" presStyleIdx="0" presStyleCnt="0"/>
      <dgm:spPr/>
    </dgm:pt>
    <dgm:pt modelId="{F548A02A-5348-49EF-B35A-E2D445974B6F}" type="pres">
      <dgm:prSet presAssocID="{429E63C8-23A3-49E1-9B14-B1F829F7036E}" presName="compNode" presStyleCnt="0"/>
      <dgm:spPr/>
    </dgm:pt>
    <dgm:pt modelId="{6F35EC9F-2464-4F24-AD22-9C9449244ED5}" type="pres">
      <dgm:prSet presAssocID="{429E63C8-23A3-49E1-9B14-B1F829F7036E}" presName="iconBgRect" presStyleLbl="bgShp" presStyleIdx="3" presStyleCnt="4"/>
      <dgm:spPr/>
    </dgm:pt>
    <dgm:pt modelId="{B03D5C5B-A8A2-4DDC-9129-7D2133595ED2}" type="pres">
      <dgm:prSet presAssocID="{429E63C8-23A3-49E1-9B14-B1F829F7036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ity outline"/>
        </a:ext>
      </dgm:extLst>
    </dgm:pt>
    <dgm:pt modelId="{FBBA899D-32C1-423D-AD36-D07FA2DE97F7}" type="pres">
      <dgm:prSet presAssocID="{429E63C8-23A3-49E1-9B14-B1F829F7036E}" presName="spaceRect" presStyleCnt="0"/>
      <dgm:spPr/>
    </dgm:pt>
    <dgm:pt modelId="{C3FC473D-BABA-4EAF-A7BD-A76C619FACA6}" type="pres">
      <dgm:prSet presAssocID="{429E63C8-23A3-49E1-9B14-B1F829F7036E}" presName="textRect" presStyleLbl="revTx" presStyleIdx="3" presStyleCnt="4">
        <dgm:presLayoutVars>
          <dgm:chMax val="1"/>
          <dgm:chPref val="1"/>
        </dgm:presLayoutVars>
      </dgm:prSet>
      <dgm:spPr/>
    </dgm:pt>
  </dgm:ptLst>
  <dgm:cxnLst>
    <dgm:cxn modelId="{B2F6C521-C305-4CE9-929A-12B5C69A28AD}" srcId="{1889CB6D-70F5-4B88-A100-F87E6B41CE24}" destId="{9DF87329-D7A7-4CD2-A2DA-0AF13CA5BE6D}" srcOrd="2" destOrd="0" parTransId="{2D270F53-CEB1-4C6B-AF1C-02EB2F9476FB}" sibTransId="{29251123-E7DD-44E7-A8DD-139099414BE2}"/>
    <dgm:cxn modelId="{D1F31D24-6584-486D-99FB-0CB1D11EB603}" srcId="{1889CB6D-70F5-4B88-A100-F87E6B41CE24}" destId="{83A74018-28B9-4DF9-8D6F-D7E8797FA855}" srcOrd="1" destOrd="0" parTransId="{4C782B5B-708E-46CA-9509-ACE51593FC9F}" sibTransId="{BC2271FD-8D77-45CF-86A2-AB3410CDD466}"/>
    <dgm:cxn modelId="{279C382C-F76B-42D5-8BB0-40FA3FD71EE8}" type="presOf" srcId="{BC2271FD-8D77-45CF-86A2-AB3410CDD466}" destId="{FF7FA578-C2D1-4695-823E-DABAC3872FD4}" srcOrd="0" destOrd="0" presId="urn:microsoft.com/office/officeart/2018/2/layout/IconCircleList"/>
    <dgm:cxn modelId="{144BF768-D9C0-40AB-A6A0-2593847A9403}" srcId="{1889CB6D-70F5-4B88-A100-F87E6B41CE24}" destId="{26C62C16-D6F8-4AE0-B0AD-5F798F42B583}" srcOrd="0" destOrd="0" parTransId="{1D69F2EC-6481-45CB-A9F5-880C6E41FA08}" sibTransId="{7B852043-4908-4434-9A89-73B9D3CDF822}"/>
    <dgm:cxn modelId="{C50EF669-8126-42FD-B915-D8208AFB01F5}" type="presOf" srcId="{29251123-E7DD-44E7-A8DD-139099414BE2}" destId="{82F05ACC-5AD9-49A0-B2CB-20739048BA9A}" srcOrd="0" destOrd="0" presId="urn:microsoft.com/office/officeart/2018/2/layout/IconCircleList"/>
    <dgm:cxn modelId="{21539C94-F6D9-472B-9C58-5C0D53266BB6}" type="presOf" srcId="{9DF87329-D7A7-4CD2-A2DA-0AF13CA5BE6D}" destId="{3C2F967B-F399-478B-B19C-DAB929C26803}" srcOrd="0" destOrd="0" presId="urn:microsoft.com/office/officeart/2018/2/layout/IconCircleList"/>
    <dgm:cxn modelId="{190167AE-710F-455E-9E8E-977973408B4D}" type="presOf" srcId="{429E63C8-23A3-49E1-9B14-B1F829F7036E}" destId="{C3FC473D-BABA-4EAF-A7BD-A76C619FACA6}" srcOrd="0" destOrd="0" presId="urn:microsoft.com/office/officeart/2018/2/layout/IconCircleList"/>
    <dgm:cxn modelId="{038569C1-FE15-44D9-91F4-A1D70C6E154D}" type="presOf" srcId="{7B852043-4908-4434-9A89-73B9D3CDF822}" destId="{8F0F0ABD-87F4-4834-8AE9-FD0390288A1C}" srcOrd="0" destOrd="0" presId="urn:microsoft.com/office/officeart/2018/2/layout/IconCircleList"/>
    <dgm:cxn modelId="{6E577AC3-85FB-4EC8-BD61-5B0B3AC51EC5}" srcId="{1889CB6D-70F5-4B88-A100-F87E6B41CE24}" destId="{429E63C8-23A3-49E1-9B14-B1F829F7036E}" srcOrd="3" destOrd="0" parTransId="{A3CD3D7E-BD95-4DB5-97F4-E843C31E7874}" sibTransId="{18281531-C33A-439F-B677-93E1EF9D31A5}"/>
    <dgm:cxn modelId="{43424FD3-9E0A-4C15-9DC6-2158EBC683DA}" type="presOf" srcId="{26C62C16-D6F8-4AE0-B0AD-5F798F42B583}" destId="{9731DC0E-33CD-472C-AF8B-FC561E551AB0}" srcOrd="0" destOrd="0" presId="urn:microsoft.com/office/officeart/2018/2/layout/IconCircleList"/>
    <dgm:cxn modelId="{522A1CD5-A262-47AF-92F0-CEE84B35DD27}" type="presOf" srcId="{83A74018-28B9-4DF9-8D6F-D7E8797FA855}" destId="{300E5AA3-9881-428F-9810-9C542510FB28}" srcOrd="0" destOrd="0" presId="urn:microsoft.com/office/officeart/2018/2/layout/IconCircleList"/>
    <dgm:cxn modelId="{B7CF07EF-9360-4DFA-80B8-63454BA1B37B}" type="presOf" srcId="{1889CB6D-70F5-4B88-A100-F87E6B41CE24}" destId="{D9B044B6-4D4C-4889-B6F9-DA888A87BC18}" srcOrd="0" destOrd="0" presId="urn:microsoft.com/office/officeart/2018/2/layout/IconCircleList"/>
    <dgm:cxn modelId="{610B96A3-C777-4024-A474-27F9F6753640}" type="presParOf" srcId="{D9B044B6-4D4C-4889-B6F9-DA888A87BC18}" destId="{6D3DC1F3-B35D-4551-B975-00971DC4DAA6}" srcOrd="0" destOrd="0" presId="urn:microsoft.com/office/officeart/2018/2/layout/IconCircleList"/>
    <dgm:cxn modelId="{E4F516D6-2734-4EFD-BD7E-BF39F7F4A4D7}" type="presParOf" srcId="{6D3DC1F3-B35D-4551-B975-00971DC4DAA6}" destId="{802B8383-1A8B-480D-BCB0-70AB6EB6A0BC}" srcOrd="0" destOrd="0" presId="urn:microsoft.com/office/officeart/2018/2/layout/IconCircleList"/>
    <dgm:cxn modelId="{94DDFEC2-4A18-4D82-8F97-401491CD10C8}" type="presParOf" srcId="{802B8383-1A8B-480D-BCB0-70AB6EB6A0BC}" destId="{023FBA4F-0EDA-4514-89CD-F521657F5F3F}" srcOrd="0" destOrd="0" presId="urn:microsoft.com/office/officeart/2018/2/layout/IconCircleList"/>
    <dgm:cxn modelId="{06573BE1-FDE1-47AA-A2A2-FEAC510C1DA9}" type="presParOf" srcId="{802B8383-1A8B-480D-BCB0-70AB6EB6A0BC}" destId="{528946F0-7900-4557-A14A-672D9B5E4154}" srcOrd="1" destOrd="0" presId="urn:microsoft.com/office/officeart/2018/2/layout/IconCircleList"/>
    <dgm:cxn modelId="{B35C6B29-7189-4AF8-B48E-3BB9DB1CA904}" type="presParOf" srcId="{802B8383-1A8B-480D-BCB0-70AB6EB6A0BC}" destId="{D56DCF9A-AC81-4AB1-A114-D66D0F58DBBC}" srcOrd="2" destOrd="0" presId="urn:microsoft.com/office/officeart/2018/2/layout/IconCircleList"/>
    <dgm:cxn modelId="{88F0A84E-FB61-4077-BE93-0FFC7818501D}" type="presParOf" srcId="{802B8383-1A8B-480D-BCB0-70AB6EB6A0BC}" destId="{9731DC0E-33CD-472C-AF8B-FC561E551AB0}" srcOrd="3" destOrd="0" presId="urn:microsoft.com/office/officeart/2018/2/layout/IconCircleList"/>
    <dgm:cxn modelId="{2E295CCE-B507-454E-88A4-F9FED2857775}" type="presParOf" srcId="{6D3DC1F3-B35D-4551-B975-00971DC4DAA6}" destId="{8F0F0ABD-87F4-4834-8AE9-FD0390288A1C}" srcOrd="1" destOrd="0" presId="urn:microsoft.com/office/officeart/2018/2/layout/IconCircleList"/>
    <dgm:cxn modelId="{D0981B59-222C-4670-B8C3-6D4F03AE8DA1}" type="presParOf" srcId="{6D3DC1F3-B35D-4551-B975-00971DC4DAA6}" destId="{C6B5E658-DB0B-40EA-B9D7-E30668D24B18}" srcOrd="2" destOrd="0" presId="urn:microsoft.com/office/officeart/2018/2/layout/IconCircleList"/>
    <dgm:cxn modelId="{1A25C28D-1DE6-4B1E-B8ED-3FB440B8182F}" type="presParOf" srcId="{C6B5E658-DB0B-40EA-B9D7-E30668D24B18}" destId="{5ED6DB99-3575-4D7C-95AF-28A9A38DE6C2}" srcOrd="0" destOrd="0" presId="urn:microsoft.com/office/officeart/2018/2/layout/IconCircleList"/>
    <dgm:cxn modelId="{577FD4C3-48C8-4C4D-891E-672FAF428FD4}" type="presParOf" srcId="{C6B5E658-DB0B-40EA-B9D7-E30668D24B18}" destId="{304934CB-BB9C-489F-A389-9142F14698B1}" srcOrd="1" destOrd="0" presId="urn:microsoft.com/office/officeart/2018/2/layout/IconCircleList"/>
    <dgm:cxn modelId="{C9CA25D0-59C1-4485-9BE1-C012E8EE3219}" type="presParOf" srcId="{C6B5E658-DB0B-40EA-B9D7-E30668D24B18}" destId="{93B3AFA3-294A-4B20-9250-EDA80074C04F}" srcOrd="2" destOrd="0" presId="urn:microsoft.com/office/officeart/2018/2/layout/IconCircleList"/>
    <dgm:cxn modelId="{4DE2FEEF-DB7E-4E5E-B090-4AF1D33795CE}" type="presParOf" srcId="{C6B5E658-DB0B-40EA-B9D7-E30668D24B18}" destId="{300E5AA3-9881-428F-9810-9C542510FB28}" srcOrd="3" destOrd="0" presId="urn:microsoft.com/office/officeart/2018/2/layout/IconCircleList"/>
    <dgm:cxn modelId="{F449CF09-C857-43EB-B8E6-10C102446CE0}" type="presParOf" srcId="{6D3DC1F3-B35D-4551-B975-00971DC4DAA6}" destId="{FF7FA578-C2D1-4695-823E-DABAC3872FD4}" srcOrd="3" destOrd="0" presId="urn:microsoft.com/office/officeart/2018/2/layout/IconCircleList"/>
    <dgm:cxn modelId="{441AD876-92AB-4AEC-8D0B-8E1F0EC88058}" type="presParOf" srcId="{6D3DC1F3-B35D-4551-B975-00971DC4DAA6}" destId="{E28398F4-8B51-4BA2-8CD1-6BC900B74C66}" srcOrd="4" destOrd="0" presId="urn:microsoft.com/office/officeart/2018/2/layout/IconCircleList"/>
    <dgm:cxn modelId="{1FB2902D-3605-4BE8-AFB8-BDFDFB57B3E3}" type="presParOf" srcId="{E28398F4-8B51-4BA2-8CD1-6BC900B74C66}" destId="{4826124A-C2AD-413D-97EB-AD10319302B8}" srcOrd="0" destOrd="0" presId="urn:microsoft.com/office/officeart/2018/2/layout/IconCircleList"/>
    <dgm:cxn modelId="{CA2C440E-95BE-45D5-8ABD-74C2B6FD2F60}" type="presParOf" srcId="{E28398F4-8B51-4BA2-8CD1-6BC900B74C66}" destId="{56616286-FB05-48AF-9045-A73CA65125BB}" srcOrd="1" destOrd="0" presId="urn:microsoft.com/office/officeart/2018/2/layout/IconCircleList"/>
    <dgm:cxn modelId="{9B080F51-CF5F-4617-A958-869C89369B1D}" type="presParOf" srcId="{E28398F4-8B51-4BA2-8CD1-6BC900B74C66}" destId="{D108A7F1-20F0-412C-8FAB-C3C523D79406}" srcOrd="2" destOrd="0" presId="urn:microsoft.com/office/officeart/2018/2/layout/IconCircleList"/>
    <dgm:cxn modelId="{258EBDB3-CA86-4B9A-8DA3-84C4C8FE3BA3}" type="presParOf" srcId="{E28398F4-8B51-4BA2-8CD1-6BC900B74C66}" destId="{3C2F967B-F399-478B-B19C-DAB929C26803}" srcOrd="3" destOrd="0" presId="urn:microsoft.com/office/officeart/2018/2/layout/IconCircleList"/>
    <dgm:cxn modelId="{0B8CB6FF-FBBD-4007-BE0B-AEA325D88782}" type="presParOf" srcId="{6D3DC1F3-B35D-4551-B975-00971DC4DAA6}" destId="{82F05ACC-5AD9-49A0-B2CB-20739048BA9A}" srcOrd="5" destOrd="0" presId="urn:microsoft.com/office/officeart/2018/2/layout/IconCircleList"/>
    <dgm:cxn modelId="{88432CD1-63AE-47CA-8530-00791BB16850}" type="presParOf" srcId="{6D3DC1F3-B35D-4551-B975-00971DC4DAA6}" destId="{F548A02A-5348-49EF-B35A-E2D445974B6F}" srcOrd="6" destOrd="0" presId="urn:microsoft.com/office/officeart/2018/2/layout/IconCircleList"/>
    <dgm:cxn modelId="{9D93288B-57B5-490A-B654-FC10E98BC13A}" type="presParOf" srcId="{F548A02A-5348-49EF-B35A-E2D445974B6F}" destId="{6F35EC9F-2464-4F24-AD22-9C9449244ED5}" srcOrd="0" destOrd="0" presId="urn:microsoft.com/office/officeart/2018/2/layout/IconCircleList"/>
    <dgm:cxn modelId="{912B9326-14EC-411C-BBE2-5AA6759FFD9A}" type="presParOf" srcId="{F548A02A-5348-49EF-B35A-E2D445974B6F}" destId="{B03D5C5B-A8A2-4DDC-9129-7D2133595ED2}" srcOrd="1" destOrd="0" presId="urn:microsoft.com/office/officeart/2018/2/layout/IconCircleList"/>
    <dgm:cxn modelId="{165B4A6F-A8B1-4D73-857D-F1826D964BD5}" type="presParOf" srcId="{F548A02A-5348-49EF-B35A-E2D445974B6F}" destId="{FBBA899D-32C1-423D-AD36-D07FA2DE97F7}" srcOrd="2" destOrd="0" presId="urn:microsoft.com/office/officeart/2018/2/layout/IconCircleList"/>
    <dgm:cxn modelId="{8D5F2D67-1D53-4C4A-B808-CDF347821B0C}" type="presParOf" srcId="{F548A02A-5348-49EF-B35A-E2D445974B6F}" destId="{C3FC473D-BABA-4EAF-A7BD-A76C619FACA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FBA4F-0EDA-4514-89CD-F521657F5F3F}">
      <dsp:nvSpPr>
        <dsp:cNvPr id="0" name=""/>
        <dsp:cNvSpPr/>
      </dsp:nvSpPr>
      <dsp:spPr>
        <a:xfrm>
          <a:off x="170956" y="519721"/>
          <a:ext cx="1139376" cy="11393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8946F0-7900-4557-A14A-672D9B5E4154}">
      <dsp:nvSpPr>
        <dsp:cNvPr id="0" name=""/>
        <dsp:cNvSpPr/>
      </dsp:nvSpPr>
      <dsp:spPr>
        <a:xfrm>
          <a:off x="410225" y="758990"/>
          <a:ext cx="660838" cy="6608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31DC0E-33CD-472C-AF8B-FC561E551AB0}">
      <dsp:nvSpPr>
        <dsp:cNvPr id="0" name=""/>
        <dsp:cNvSpPr/>
      </dsp:nvSpPr>
      <dsp:spPr>
        <a:xfrm>
          <a:off x="1554485" y="519721"/>
          <a:ext cx="2685674" cy="113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South Dakota Soybean Processors </a:t>
          </a:r>
        </a:p>
      </dsp:txBody>
      <dsp:txXfrm>
        <a:off x="1554485" y="519721"/>
        <a:ext cx="2685674" cy="1139376"/>
      </dsp:txXfrm>
    </dsp:sp>
    <dsp:sp modelId="{5ED6DB99-3575-4D7C-95AF-28A9A38DE6C2}">
      <dsp:nvSpPr>
        <dsp:cNvPr id="0" name=""/>
        <dsp:cNvSpPr/>
      </dsp:nvSpPr>
      <dsp:spPr>
        <a:xfrm>
          <a:off x="4708118" y="519721"/>
          <a:ext cx="1139376" cy="11393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4934CB-BB9C-489F-A389-9142F14698B1}">
      <dsp:nvSpPr>
        <dsp:cNvPr id="0" name=""/>
        <dsp:cNvSpPr/>
      </dsp:nvSpPr>
      <dsp:spPr>
        <a:xfrm>
          <a:off x="4947387" y="758990"/>
          <a:ext cx="660838" cy="6608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0E5AA3-9881-428F-9810-9C542510FB28}">
      <dsp:nvSpPr>
        <dsp:cNvPr id="0" name=""/>
        <dsp:cNvSpPr/>
      </dsp:nvSpPr>
      <dsp:spPr>
        <a:xfrm>
          <a:off x="6091647" y="519721"/>
          <a:ext cx="2685674" cy="113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KFI Engineers - Project Design</a:t>
          </a:r>
        </a:p>
      </dsp:txBody>
      <dsp:txXfrm>
        <a:off x="6091647" y="519721"/>
        <a:ext cx="2685674" cy="1139376"/>
      </dsp:txXfrm>
    </dsp:sp>
    <dsp:sp modelId="{4826124A-C2AD-413D-97EB-AD10319302B8}">
      <dsp:nvSpPr>
        <dsp:cNvPr id="0" name=""/>
        <dsp:cNvSpPr/>
      </dsp:nvSpPr>
      <dsp:spPr>
        <a:xfrm>
          <a:off x="170956" y="2338729"/>
          <a:ext cx="1139376" cy="11393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616286-FB05-48AF-9045-A73CA65125BB}">
      <dsp:nvSpPr>
        <dsp:cNvPr id="0" name=""/>
        <dsp:cNvSpPr/>
      </dsp:nvSpPr>
      <dsp:spPr>
        <a:xfrm>
          <a:off x="410225" y="2577998"/>
          <a:ext cx="660838" cy="66083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2F967B-F399-478B-B19C-DAB929C26803}">
      <dsp:nvSpPr>
        <dsp:cNvPr id="0" name=""/>
        <dsp:cNvSpPr/>
      </dsp:nvSpPr>
      <dsp:spPr>
        <a:xfrm>
          <a:off x="1554485" y="2338729"/>
          <a:ext cx="2685674" cy="113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Ascendant Partners - Project Financing</a:t>
          </a:r>
        </a:p>
      </dsp:txBody>
      <dsp:txXfrm>
        <a:off x="1554485" y="2338729"/>
        <a:ext cx="2685674" cy="1139376"/>
      </dsp:txXfrm>
    </dsp:sp>
    <dsp:sp modelId="{6F35EC9F-2464-4F24-AD22-9C9449244ED5}">
      <dsp:nvSpPr>
        <dsp:cNvPr id="0" name=""/>
        <dsp:cNvSpPr/>
      </dsp:nvSpPr>
      <dsp:spPr>
        <a:xfrm>
          <a:off x="4708118" y="2338729"/>
          <a:ext cx="1139376" cy="11393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3D5C5B-A8A2-4DDC-9129-7D2133595ED2}">
      <dsp:nvSpPr>
        <dsp:cNvPr id="0" name=""/>
        <dsp:cNvSpPr/>
      </dsp:nvSpPr>
      <dsp:spPr>
        <a:xfrm>
          <a:off x="4947387" y="2577998"/>
          <a:ext cx="660838" cy="66083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FC473D-BABA-4EAF-A7BD-A76C619FACA6}">
      <dsp:nvSpPr>
        <dsp:cNvPr id="0" name=""/>
        <dsp:cNvSpPr/>
      </dsp:nvSpPr>
      <dsp:spPr>
        <a:xfrm>
          <a:off x="6091647" y="2338729"/>
          <a:ext cx="2685674" cy="113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A1 Development Solutions - Project Development </a:t>
          </a:r>
        </a:p>
      </dsp:txBody>
      <dsp:txXfrm>
        <a:off x="6091647" y="2338729"/>
        <a:ext cx="2685674" cy="113937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7323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idx="1"/>
          </p:nvPr>
        </p:nvSpPr>
        <p:spPr>
          <a:xfrm>
            <a:off x="4142962" y="1"/>
            <a:ext cx="3170583" cy="482027"/>
          </a:xfrm>
          <a:prstGeom prst="rect">
            <a:avLst/>
          </a:prstGeom>
        </p:spPr>
        <p:txBody>
          <a:bodyPr vert="horz" lIns="94851" tIns="47425" rIns="94851" bIns="47425" rtlCol="0"/>
          <a:lstStyle>
            <a:lvl1pPr algn="r">
              <a:defRPr sz="1200"/>
            </a:lvl1pPr>
          </a:lstStyle>
          <a:p>
            <a:fld id="{B12C519D-B4ED-463B-9C23-99EF225C9E85}" type="datetimeFigureOut">
              <a:rPr lang="en-US" smtClean="0"/>
              <a:t>10/4/2023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dirty="0"/>
          </a:p>
        </p:txBody>
      </p:sp>
      <p:sp>
        <p:nvSpPr>
          <p:cNvPr id="5" name="Notes Placeholder 4"/>
          <p:cNvSpPr>
            <a:spLocks noGrp="1"/>
          </p:cNvSpPr>
          <p:nvPr>
            <p:ph type="body" sz="quarter" idx="3"/>
          </p:nvPr>
        </p:nvSpPr>
        <p:spPr>
          <a:xfrm>
            <a:off x="732183" y="4620250"/>
            <a:ext cx="5850835" cy="3780800"/>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A6864A85-C66F-4A05-A0C0-5FD1ED98574B}" type="slidenum">
              <a:rPr lang="en-US" smtClean="0"/>
              <a:t>‹#›</a:t>
            </a:fld>
            <a:endParaRPr lang="en-US" dirty="0"/>
          </a:p>
        </p:txBody>
      </p:sp>
    </p:spTree>
    <p:extLst>
      <p:ext uri="{BB962C8B-B14F-4D97-AF65-F5344CB8AC3E}">
        <p14:creationId xmlns:p14="http://schemas.microsoft.com/office/powerpoint/2010/main" val="328476156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722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594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86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2989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40C28"/>
                </a:solidFill>
                <a:effectLst/>
                <a:latin typeface="Google Sans"/>
              </a:rPr>
              <a:t>Metric Million British Thermal Unit</a:t>
            </a:r>
            <a:endParaRPr lang="en-US" dirty="0"/>
          </a:p>
        </p:txBody>
      </p:sp>
    </p:spTree>
    <p:extLst>
      <p:ext uri="{BB962C8B-B14F-4D97-AF65-F5344CB8AC3E}">
        <p14:creationId xmlns:p14="http://schemas.microsoft.com/office/powerpoint/2010/main" val="660272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35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247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2042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6834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214A12-77FA-4352-8B30-129DE2A2B6D2}" type="datetime1">
              <a:rPr lang="en-US" smtClean="0"/>
              <a:t>10/4/2023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DE745-875D-4E66-8604-86A488E51C73}" type="datetime1">
              <a:rPr lang="en-US" smtClean="0"/>
              <a:t>10/4/2023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B036D-9535-4F61-98EA-35534BAA9123}" type="datetime1">
              <a:rPr lang="en-US" smtClean="0"/>
              <a:t>10/4/2023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E8D21F8-F737-A0B1-178D-4FEB1F3EA8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352" y="177801"/>
            <a:ext cx="1974849"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223" name="Rectangle 7"/>
          <p:cNvSpPr>
            <a:spLocks noGrp="1" noChangeArrowheads="1"/>
          </p:cNvSpPr>
          <p:nvPr>
            <p:ph type="subTitle" idx="1"/>
          </p:nvPr>
        </p:nvSpPr>
        <p:spPr>
          <a:xfrm>
            <a:off x="1924051" y="3427413"/>
            <a:ext cx="9652000" cy="1752600"/>
          </a:xfrm>
        </p:spPr>
        <p:txBody>
          <a:bodyPr/>
          <a:lstStyle>
            <a:lvl1pPr marL="0" indent="0">
              <a:buFont typeface="Wingdings" pitchFamily="2" charset="2"/>
              <a:buNone/>
              <a:defRPr/>
            </a:lvl1pPr>
          </a:lstStyle>
          <a:p>
            <a:r>
              <a:rPr lang="en-US"/>
              <a:t>Click to edit Master subtitle style</a:t>
            </a:r>
          </a:p>
        </p:txBody>
      </p:sp>
      <p:sp>
        <p:nvSpPr>
          <p:cNvPr id="3" name="Rectangle 8">
            <a:extLst>
              <a:ext uri="{FF2B5EF4-FFF2-40B4-BE49-F238E27FC236}">
                <a16:creationId xmlns:a16="http://schemas.microsoft.com/office/drawing/2014/main" id="{F3D7E00A-47E8-6898-0905-08574895502A}"/>
              </a:ext>
            </a:extLst>
          </p:cNvPr>
          <p:cNvSpPr>
            <a:spLocks noGrp="1" noChangeArrowheads="1"/>
          </p:cNvSpPr>
          <p:nvPr>
            <p:ph type="dt" sz="half" idx="10"/>
          </p:nvPr>
        </p:nvSpPr>
        <p:spPr/>
        <p:txBody>
          <a:bodyPr/>
          <a:lstStyle>
            <a:lvl1pPr>
              <a:defRPr/>
            </a:lvl1pPr>
          </a:lstStyle>
          <a:p>
            <a:pPr>
              <a:defRPr/>
            </a:pPr>
            <a:endParaRPr lang="en-US" dirty="0"/>
          </a:p>
        </p:txBody>
      </p:sp>
      <p:sp>
        <p:nvSpPr>
          <p:cNvPr id="4" name="Rectangle 9">
            <a:extLst>
              <a:ext uri="{FF2B5EF4-FFF2-40B4-BE49-F238E27FC236}">
                <a16:creationId xmlns:a16="http://schemas.microsoft.com/office/drawing/2014/main" id="{8AF5E2A7-9AB5-0B51-5A17-5B2E6761D787}"/>
              </a:ext>
            </a:extLst>
          </p:cNvPr>
          <p:cNvSpPr>
            <a:spLocks noGrp="1" noChangeArrowheads="1"/>
          </p:cNvSpPr>
          <p:nvPr>
            <p:ph type="ftr" sz="quarter" idx="11"/>
          </p:nvPr>
        </p:nvSpPr>
        <p:spPr/>
        <p:txBody>
          <a:bodyPr/>
          <a:lstStyle>
            <a:lvl1pPr>
              <a:defRPr/>
            </a:lvl1pPr>
          </a:lstStyle>
          <a:p>
            <a:pPr>
              <a:defRPr/>
            </a:pPr>
            <a:endParaRPr lang="en-US" dirty="0"/>
          </a:p>
        </p:txBody>
      </p:sp>
      <p:sp>
        <p:nvSpPr>
          <p:cNvPr id="5" name="Rectangle 10">
            <a:extLst>
              <a:ext uri="{FF2B5EF4-FFF2-40B4-BE49-F238E27FC236}">
                <a16:creationId xmlns:a16="http://schemas.microsoft.com/office/drawing/2014/main" id="{96B7D82C-7DAD-E1EF-A09D-CEF5E15DA5D4}"/>
              </a:ext>
            </a:extLst>
          </p:cNvPr>
          <p:cNvSpPr>
            <a:spLocks noGrp="1" noChangeArrowheads="1"/>
          </p:cNvSpPr>
          <p:nvPr>
            <p:ph type="sldNum" sz="quarter" idx="12"/>
          </p:nvPr>
        </p:nvSpPr>
        <p:spPr/>
        <p:txBody>
          <a:bodyPr/>
          <a:lstStyle>
            <a:lvl1pPr>
              <a:defRPr/>
            </a:lvl1pPr>
          </a:lstStyle>
          <a:p>
            <a:pPr>
              <a:defRPr/>
            </a:pPr>
            <a:fld id="{CB299217-BD10-4F32-A9A8-6A07EF6A4FCB}" type="slidenum">
              <a:rPr lang="en-US" altLang="en-US"/>
              <a:pPr>
                <a:defRPr/>
              </a:pPr>
              <a:t>‹#›</a:t>
            </a:fld>
            <a:endParaRPr lang="en-US" altLang="en-US" dirty="0"/>
          </a:p>
        </p:txBody>
      </p:sp>
    </p:spTree>
    <p:extLst>
      <p:ext uri="{BB962C8B-B14F-4D97-AF65-F5344CB8AC3E}">
        <p14:creationId xmlns:p14="http://schemas.microsoft.com/office/powerpoint/2010/main" val="1540619089"/>
      </p:ext>
    </p:extLst>
  </p:cSld>
  <p:clrMapOvr>
    <a:masterClrMapping/>
  </p:clrMapOvr>
  <p:transition spd="slow">
    <p:diamon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C23887B0-9B05-7438-48B5-F38E8D2ADFA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a:extLst>
              <a:ext uri="{FF2B5EF4-FFF2-40B4-BE49-F238E27FC236}">
                <a16:creationId xmlns:a16="http://schemas.microsoft.com/office/drawing/2014/main" id="{B40D9B97-7C1F-11EA-83D0-4A030D1A1A3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a:extLst>
              <a:ext uri="{FF2B5EF4-FFF2-40B4-BE49-F238E27FC236}">
                <a16:creationId xmlns:a16="http://schemas.microsoft.com/office/drawing/2014/main" id="{1D369770-651A-AAF0-2A47-ABAE2ED90A05}"/>
              </a:ext>
            </a:extLst>
          </p:cNvPr>
          <p:cNvSpPr>
            <a:spLocks noGrp="1" noChangeArrowheads="1"/>
          </p:cNvSpPr>
          <p:nvPr>
            <p:ph type="sldNum" sz="quarter" idx="12"/>
          </p:nvPr>
        </p:nvSpPr>
        <p:spPr>
          <a:ln/>
        </p:spPr>
        <p:txBody>
          <a:bodyPr/>
          <a:lstStyle>
            <a:lvl1pPr>
              <a:defRPr/>
            </a:lvl1pPr>
          </a:lstStyle>
          <a:p>
            <a:pPr>
              <a:defRPr/>
            </a:pPr>
            <a:fld id="{9827E7C2-C9C7-48B2-8594-DF8048F45058}" type="slidenum">
              <a:rPr lang="en-US" altLang="en-US"/>
              <a:pPr>
                <a:defRPr/>
              </a:pPr>
              <a:t>‹#›</a:t>
            </a:fld>
            <a:endParaRPr lang="en-US" altLang="en-US" dirty="0"/>
          </a:p>
        </p:txBody>
      </p:sp>
    </p:spTree>
    <p:extLst>
      <p:ext uri="{BB962C8B-B14F-4D97-AF65-F5344CB8AC3E}">
        <p14:creationId xmlns:p14="http://schemas.microsoft.com/office/powerpoint/2010/main" val="2729327019"/>
      </p:ext>
    </p:extLst>
  </p:cSld>
  <p:clrMapOvr>
    <a:masterClrMapping/>
  </p:clrMapOvr>
  <p:transition spd="slow">
    <p:diamon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569B1222-CF67-11B6-3A1D-22189273862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a:extLst>
              <a:ext uri="{FF2B5EF4-FFF2-40B4-BE49-F238E27FC236}">
                <a16:creationId xmlns:a16="http://schemas.microsoft.com/office/drawing/2014/main" id="{8FD89511-31D6-427C-DB8C-196843134FE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a:extLst>
              <a:ext uri="{FF2B5EF4-FFF2-40B4-BE49-F238E27FC236}">
                <a16:creationId xmlns:a16="http://schemas.microsoft.com/office/drawing/2014/main" id="{B5B3424A-A189-7BD3-C5FE-964BC06524A7}"/>
              </a:ext>
            </a:extLst>
          </p:cNvPr>
          <p:cNvSpPr>
            <a:spLocks noGrp="1" noChangeArrowheads="1"/>
          </p:cNvSpPr>
          <p:nvPr>
            <p:ph type="sldNum" sz="quarter" idx="12"/>
          </p:nvPr>
        </p:nvSpPr>
        <p:spPr>
          <a:ln/>
        </p:spPr>
        <p:txBody>
          <a:bodyPr/>
          <a:lstStyle>
            <a:lvl1pPr>
              <a:defRPr/>
            </a:lvl1pPr>
          </a:lstStyle>
          <a:p>
            <a:pPr>
              <a:defRPr/>
            </a:pPr>
            <a:fld id="{4F1F0E53-EF70-40C7-831A-7631576F0A04}" type="slidenum">
              <a:rPr lang="en-US" altLang="en-US"/>
              <a:pPr>
                <a:defRPr/>
              </a:pPr>
              <a:t>‹#›</a:t>
            </a:fld>
            <a:endParaRPr lang="en-US" altLang="en-US" dirty="0"/>
          </a:p>
        </p:txBody>
      </p:sp>
    </p:spTree>
    <p:extLst>
      <p:ext uri="{BB962C8B-B14F-4D97-AF65-F5344CB8AC3E}">
        <p14:creationId xmlns:p14="http://schemas.microsoft.com/office/powerpoint/2010/main" val="1996259073"/>
      </p:ext>
    </p:extLst>
  </p:cSld>
  <p:clrMapOvr>
    <a:masterClrMapping/>
  </p:clrMapOvr>
  <p:transition spd="slow">
    <p:diamon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6684"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B6A51AA1-78B0-E965-D806-0A0E1B96C77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9">
            <a:extLst>
              <a:ext uri="{FF2B5EF4-FFF2-40B4-BE49-F238E27FC236}">
                <a16:creationId xmlns:a16="http://schemas.microsoft.com/office/drawing/2014/main" id="{AF0332C8-7ACD-248E-5484-31402A66D9D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
            <a:extLst>
              <a:ext uri="{FF2B5EF4-FFF2-40B4-BE49-F238E27FC236}">
                <a16:creationId xmlns:a16="http://schemas.microsoft.com/office/drawing/2014/main" id="{34596368-BCE4-1909-74DB-44AA46407A5D}"/>
              </a:ext>
            </a:extLst>
          </p:cNvPr>
          <p:cNvSpPr>
            <a:spLocks noGrp="1" noChangeArrowheads="1"/>
          </p:cNvSpPr>
          <p:nvPr>
            <p:ph type="sldNum" sz="quarter" idx="12"/>
          </p:nvPr>
        </p:nvSpPr>
        <p:spPr>
          <a:ln/>
        </p:spPr>
        <p:txBody>
          <a:bodyPr/>
          <a:lstStyle>
            <a:lvl1pPr>
              <a:defRPr/>
            </a:lvl1pPr>
          </a:lstStyle>
          <a:p>
            <a:pPr>
              <a:defRPr/>
            </a:pPr>
            <a:fld id="{F14A467F-2230-40F2-8B73-FC6A1F88E4FB}" type="slidenum">
              <a:rPr lang="en-US" altLang="en-US"/>
              <a:pPr>
                <a:defRPr/>
              </a:pPr>
              <a:t>‹#›</a:t>
            </a:fld>
            <a:endParaRPr lang="en-US" altLang="en-US" dirty="0"/>
          </a:p>
        </p:txBody>
      </p:sp>
    </p:spTree>
    <p:extLst>
      <p:ext uri="{BB962C8B-B14F-4D97-AF65-F5344CB8AC3E}">
        <p14:creationId xmlns:p14="http://schemas.microsoft.com/office/powerpoint/2010/main" val="1386024808"/>
      </p:ext>
    </p:extLst>
  </p:cSld>
  <p:clrMapOvr>
    <a:masterClrMapping/>
  </p:clrMapOvr>
  <p:transition spd="slow">
    <p:diamon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68AE9FCC-0822-0C23-1F29-3581BCE6E6B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9">
            <a:extLst>
              <a:ext uri="{FF2B5EF4-FFF2-40B4-BE49-F238E27FC236}">
                <a16:creationId xmlns:a16="http://schemas.microsoft.com/office/drawing/2014/main" id="{B565D0E5-CA20-9F6F-A19D-97C4C10F2E4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0">
            <a:extLst>
              <a:ext uri="{FF2B5EF4-FFF2-40B4-BE49-F238E27FC236}">
                <a16:creationId xmlns:a16="http://schemas.microsoft.com/office/drawing/2014/main" id="{40F9D5EC-B87D-D099-2209-45028CEFAF88}"/>
              </a:ext>
            </a:extLst>
          </p:cNvPr>
          <p:cNvSpPr>
            <a:spLocks noGrp="1" noChangeArrowheads="1"/>
          </p:cNvSpPr>
          <p:nvPr>
            <p:ph type="sldNum" sz="quarter" idx="12"/>
          </p:nvPr>
        </p:nvSpPr>
        <p:spPr>
          <a:ln/>
        </p:spPr>
        <p:txBody>
          <a:bodyPr/>
          <a:lstStyle>
            <a:lvl1pPr>
              <a:defRPr/>
            </a:lvl1pPr>
          </a:lstStyle>
          <a:p>
            <a:pPr>
              <a:defRPr/>
            </a:pPr>
            <a:fld id="{38872E19-A9DA-437E-B7A8-364D675CF5EB}" type="slidenum">
              <a:rPr lang="en-US" altLang="en-US"/>
              <a:pPr>
                <a:defRPr/>
              </a:pPr>
              <a:t>‹#›</a:t>
            </a:fld>
            <a:endParaRPr lang="en-US" altLang="en-US" dirty="0"/>
          </a:p>
        </p:txBody>
      </p:sp>
    </p:spTree>
    <p:extLst>
      <p:ext uri="{BB962C8B-B14F-4D97-AF65-F5344CB8AC3E}">
        <p14:creationId xmlns:p14="http://schemas.microsoft.com/office/powerpoint/2010/main" val="2179193582"/>
      </p:ext>
    </p:extLst>
  </p:cSld>
  <p:clrMapOvr>
    <a:masterClrMapping/>
  </p:clrMapOvr>
  <p:transition spd="slow">
    <p:diamon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F2C97B9E-9C37-A435-B5F3-EA195FFC3DA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9">
            <a:extLst>
              <a:ext uri="{FF2B5EF4-FFF2-40B4-BE49-F238E27FC236}">
                <a16:creationId xmlns:a16="http://schemas.microsoft.com/office/drawing/2014/main" id="{2CFEA49C-606D-2CE9-9E9E-D4D05444964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0">
            <a:extLst>
              <a:ext uri="{FF2B5EF4-FFF2-40B4-BE49-F238E27FC236}">
                <a16:creationId xmlns:a16="http://schemas.microsoft.com/office/drawing/2014/main" id="{299DF73B-32F6-CB71-B35F-8B95271DB864}"/>
              </a:ext>
            </a:extLst>
          </p:cNvPr>
          <p:cNvSpPr>
            <a:spLocks noGrp="1" noChangeArrowheads="1"/>
          </p:cNvSpPr>
          <p:nvPr>
            <p:ph type="sldNum" sz="quarter" idx="12"/>
          </p:nvPr>
        </p:nvSpPr>
        <p:spPr>
          <a:ln/>
        </p:spPr>
        <p:txBody>
          <a:bodyPr/>
          <a:lstStyle>
            <a:lvl1pPr>
              <a:defRPr/>
            </a:lvl1pPr>
          </a:lstStyle>
          <a:p>
            <a:pPr>
              <a:defRPr/>
            </a:pPr>
            <a:fld id="{5DAC569A-D0DB-442A-9C22-D704A4621D86}" type="slidenum">
              <a:rPr lang="en-US" altLang="en-US"/>
              <a:pPr>
                <a:defRPr/>
              </a:pPr>
              <a:t>‹#›</a:t>
            </a:fld>
            <a:endParaRPr lang="en-US" altLang="en-US" dirty="0"/>
          </a:p>
        </p:txBody>
      </p:sp>
    </p:spTree>
    <p:extLst>
      <p:ext uri="{BB962C8B-B14F-4D97-AF65-F5344CB8AC3E}">
        <p14:creationId xmlns:p14="http://schemas.microsoft.com/office/powerpoint/2010/main" val="404160815"/>
      </p:ext>
    </p:extLst>
  </p:cSld>
  <p:clrMapOvr>
    <a:masterClrMapping/>
  </p:clrMapOvr>
  <p:transition spd="slow">
    <p:diamon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BB02869F-0D7E-BE7B-1588-37544FAEF82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9">
            <a:extLst>
              <a:ext uri="{FF2B5EF4-FFF2-40B4-BE49-F238E27FC236}">
                <a16:creationId xmlns:a16="http://schemas.microsoft.com/office/drawing/2014/main" id="{1D0E0396-BA5A-84A9-3826-CC46D175117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0">
            <a:extLst>
              <a:ext uri="{FF2B5EF4-FFF2-40B4-BE49-F238E27FC236}">
                <a16:creationId xmlns:a16="http://schemas.microsoft.com/office/drawing/2014/main" id="{AE9F66EB-182A-68FF-C01C-FEA86BBE7331}"/>
              </a:ext>
            </a:extLst>
          </p:cNvPr>
          <p:cNvSpPr>
            <a:spLocks noGrp="1" noChangeArrowheads="1"/>
          </p:cNvSpPr>
          <p:nvPr>
            <p:ph type="sldNum" sz="quarter" idx="12"/>
          </p:nvPr>
        </p:nvSpPr>
        <p:spPr>
          <a:ln/>
        </p:spPr>
        <p:txBody>
          <a:bodyPr/>
          <a:lstStyle>
            <a:lvl1pPr>
              <a:defRPr/>
            </a:lvl1pPr>
          </a:lstStyle>
          <a:p>
            <a:pPr>
              <a:defRPr/>
            </a:pPr>
            <a:fld id="{D022549A-44B2-4AD8-B86C-ACC6DBD55472}" type="slidenum">
              <a:rPr lang="en-US" altLang="en-US"/>
              <a:pPr>
                <a:defRPr/>
              </a:pPr>
              <a:t>‹#›</a:t>
            </a:fld>
            <a:endParaRPr lang="en-US" altLang="en-US" dirty="0"/>
          </a:p>
        </p:txBody>
      </p:sp>
    </p:spTree>
    <p:extLst>
      <p:ext uri="{BB962C8B-B14F-4D97-AF65-F5344CB8AC3E}">
        <p14:creationId xmlns:p14="http://schemas.microsoft.com/office/powerpoint/2010/main" val="470294291"/>
      </p:ext>
    </p:extLst>
  </p:cSld>
  <p:clrMapOvr>
    <a:masterClrMapping/>
  </p:clrMapOvr>
  <p:transition spd="slow">
    <p:diamon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7B0D5E8D-73E9-BF79-1B26-D5A3D31CA72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9">
            <a:extLst>
              <a:ext uri="{FF2B5EF4-FFF2-40B4-BE49-F238E27FC236}">
                <a16:creationId xmlns:a16="http://schemas.microsoft.com/office/drawing/2014/main" id="{3D2163F0-0A23-CC9C-482D-492734B8AEA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
            <a:extLst>
              <a:ext uri="{FF2B5EF4-FFF2-40B4-BE49-F238E27FC236}">
                <a16:creationId xmlns:a16="http://schemas.microsoft.com/office/drawing/2014/main" id="{37F06721-9DC6-E83B-FBB4-56E495757188}"/>
              </a:ext>
            </a:extLst>
          </p:cNvPr>
          <p:cNvSpPr>
            <a:spLocks noGrp="1" noChangeArrowheads="1"/>
          </p:cNvSpPr>
          <p:nvPr>
            <p:ph type="sldNum" sz="quarter" idx="12"/>
          </p:nvPr>
        </p:nvSpPr>
        <p:spPr>
          <a:ln/>
        </p:spPr>
        <p:txBody>
          <a:bodyPr/>
          <a:lstStyle>
            <a:lvl1pPr>
              <a:defRPr/>
            </a:lvl1pPr>
          </a:lstStyle>
          <a:p>
            <a:pPr>
              <a:defRPr/>
            </a:pPr>
            <a:fld id="{C3830217-7175-4FE7-B26B-44494E5BF4AD}" type="slidenum">
              <a:rPr lang="en-US" altLang="en-US"/>
              <a:pPr>
                <a:defRPr/>
              </a:pPr>
              <a:t>‹#›</a:t>
            </a:fld>
            <a:endParaRPr lang="en-US" altLang="en-US" dirty="0"/>
          </a:p>
        </p:txBody>
      </p:sp>
    </p:spTree>
    <p:extLst>
      <p:ext uri="{BB962C8B-B14F-4D97-AF65-F5344CB8AC3E}">
        <p14:creationId xmlns:p14="http://schemas.microsoft.com/office/powerpoint/2010/main" val="1737857801"/>
      </p:ext>
    </p:extLst>
  </p:cSld>
  <p:clrMapOvr>
    <a:masterClrMapping/>
  </p:clrMapOvr>
  <p:transition spd="slow">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6AC81-57AA-49D2-996B-6F340FEF3948}" type="datetime1">
              <a:rPr lang="en-US" smtClean="0"/>
              <a:t>10/4/2023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48F501DC-138C-9067-65E7-14C98A92C67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9">
            <a:extLst>
              <a:ext uri="{FF2B5EF4-FFF2-40B4-BE49-F238E27FC236}">
                <a16:creationId xmlns:a16="http://schemas.microsoft.com/office/drawing/2014/main" id="{24A3B6EF-1643-890A-132F-B25D625E753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
            <a:extLst>
              <a:ext uri="{FF2B5EF4-FFF2-40B4-BE49-F238E27FC236}">
                <a16:creationId xmlns:a16="http://schemas.microsoft.com/office/drawing/2014/main" id="{1B9027EA-41C8-51CA-230E-F1C0090CD7A6}"/>
              </a:ext>
            </a:extLst>
          </p:cNvPr>
          <p:cNvSpPr>
            <a:spLocks noGrp="1" noChangeArrowheads="1"/>
          </p:cNvSpPr>
          <p:nvPr>
            <p:ph type="sldNum" sz="quarter" idx="12"/>
          </p:nvPr>
        </p:nvSpPr>
        <p:spPr>
          <a:ln/>
        </p:spPr>
        <p:txBody>
          <a:bodyPr/>
          <a:lstStyle>
            <a:lvl1pPr>
              <a:defRPr/>
            </a:lvl1pPr>
          </a:lstStyle>
          <a:p>
            <a:pPr>
              <a:defRPr/>
            </a:pPr>
            <a:fld id="{A6CDD1F5-27ED-4387-8D3C-B4C11A902B4B}" type="slidenum">
              <a:rPr lang="en-US" altLang="en-US"/>
              <a:pPr>
                <a:defRPr/>
              </a:pPr>
              <a:t>‹#›</a:t>
            </a:fld>
            <a:endParaRPr lang="en-US" altLang="en-US" dirty="0"/>
          </a:p>
        </p:txBody>
      </p:sp>
    </p:spTree>
    <p:extLst>
      <p:ext uri="{BB962C8B-B14F-4D97-AF65-F5344CB8AC3E}">
        <p14:creationId xmlns:p14="http://schemas.microsoft.com/office/powerpoint/2010/main" val="2050098609"/>
      </p:ext>
    </p:extLst>
  </p:cSld>
  <p:clrMapOvr>
    <a:masterClrMapping/>
  </p:clrMapOvr>
  <p:transition spd="slow">
    <p:diamon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799B17B-4A84-4BCB-9A13-3824A84F144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a:extLst>
              <a:ext uri="{FF2B5EF4-FFF2-40B4-BE49-F238E27FC236}">
                <a16:creationId xmlns:a16="http://schemas.microsoft.com/office/drawing/2014/main" id="{7FCD0ECB-79FF-8B78-A6AE-DA06D80E75A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a:extLst>
              <a:ext uri="{FF2B5EF4-FFF2-40B4-BE49-F238E27FC236}">
                <a16:creationId xmlns:a16="http://schemas.microsoft.com/office/drawing/2014/main" id="{CE34E04D-1DC0-1919-961C-77017EBCCBDC}"/>
              </a:ext>
            </a:extLst>
          </p:cNvPr>
          <p:cNvSpPr>
            <a:spLocks noGrp="1" noChangeArrowheads="1"/>
          </p:cNvSpPr>
          <p:nvPr>
            <p:ph type="sldNum" sz="quarter" idx="12"/>
          </p:nvPr>
        </p:nvSpPr>
        <p:spPr>
          <a:ln/>
        </p:spPr>
        <p:txBody>
          <a:bodyPr/>
          <a:lstStyle>
            <a:lvl1pPr>
              <a:defRPr/>
            </a:lvl1pPr>
          </a:lstStyle>
          <a:p>
            <a:pPr>
              <a:defRPr/>
            </a:pPr>
            <a:fld id="{CB4F429B-7A24-4C20-A139-A79C4EA35842}" type="slidenum">
              <a:rPr lang="en-US" altLang="en-US"/>
              <a:pPr>
                <a:defRPr/>
              </a:pPr>
              <a:t>‹#›</a:t>
            </a:fld>
            <a:endParaRPr lang="en-US" altLang="en-US" dirty="0"/>
          </a:p>
        </p:txBody>
      </p:sp>
    </p:spTree>
    <p:extLst>
      <p:ext uri="{BB962C8B-B14F-4D97-AF65-F5344CB8AC3E}">
        <p14:creationId xmlns:p14="http://schemas.microsoft.com/office/powerpoint/2010/main" val="1223241862"/>
      </p:ext>
    </p:extLst>
  </p:cSld>
  <p:clrMapOvr>
    <a:masterClrMapping/>
  </p:clrMapOvr>
  <p:transition spd="slow">
    <p:diamon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301625"/>
            <a:ext cx="2436283" cy="5640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6684" y="301625"/>
            <a:ext cx="7112000"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752B4F94-4414-C569-7353-32139D09ACD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a:extLst>
              <a:ext uri="{FF2B5EF4-FFF2-40B4-BE49-F238E27FC236}">
                <a16:creationId xmlns:a16="http://schemas.microsoft.com/office/drawing/2014/main" id="{B97EAD17-EAD2-943D-7316-08C1050FA4F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a:extLst>
              <a:ext uri="{FF2B5EF4-FFF2-40B4-BE49-F238E27FC236}">
                <a16:creationId xmlns:a16="http://schemas.microsoft.com/office/drawing/2014/main" id="{B0255B4C-F2A5-036B-5226-FC94D59EED9C}"/>
              </a:ext>
            </a:extLst>
          </p:cNvPr>
          <p:cNvSpPr>
            <a:spLocks noGrp="1" noChangeArrowheads="1"/>
          </p:cNvSpPr>
          <p:nvPr>
            <p:ph type="sldNum" sz="quarter" idx="12"/>
          </p:nvPr>
        </p:nvSpPr>
        <p:spPr>
          <a:ln/>
        </p:spPr>
        <p:txBody>
          <a:bodyPr/>
          <a:lstStyle>
            <a:lvl1pPr>
              <a:defRPr/>
            </a:lvl1pPr>
          </a:lstStyle>
          <a:p>
            <a:pPr>
              <a:defRPr/>
            </a:pPr>
            <a:fld id="{B7EF6C23-7260-4482-A1AA-C0FFB5ADBC30}" type="slidenum">
              <a:rPr lang="en-US" altLang="en-US"/>
              <a:pPr>
                <a:defRPr/>
              </a:pPr>
              <a:t>‹#›</a:t>
            </a:fld>
            <a:endParaRPr lang="en-US" altLang="en-US" dirty="0"/>
          </a:p>
        </p:txBody>
      </p:sp>
    </p:spTree>
    <p:extLst>
      <p:ext uri="{BB962C8B-B14F-4D97-AF65-F5344CB8AC3E}">
        <p14:creationId xmlns:p14="http://schemas.microsoft.com/office/powerpoint/2010/main" val="516581697"/>
      </p:ext>
    </p:extLst>
  </p:cSld>
  <p:clrMapOvr>
    <a:masterClrMapping/>
  </p:clrMapOvr>
  <p:transition spd="slow">
    <p:diamon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a:t>Click to edit Master title style</a:t>
            </a:r>
          </a:p>
        </p:txBody>
      </p:sp>
      <p:sp>
        <p:nvSpPr>
          <p:cNvPr id="3" name="Text Placeholder 2"/>
          <p:cNvSpPr>
            <a:spLocks noGrp="1"/>
          </p:cNvSpPr>
          <p:nvPr>
            <p:ph type="body" sz="half" idx="1"/>
          </p:nvPr>
        </p:nvSpPr>
        <p:spPr>
          <a:xfrm>
            <a:off x="1826684" y="1827213"/>
            <a:ext cx="47730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2967" y="1827213"/>
            <a:ext cx="4775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CB0A6607-296D-2942-BBE5-01F4CF08022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9">
            <a:extLst>
              <a:ext uri="{FF2B5EF4-FFF2-40B4-BE49-F238E27FC236}">
                <a16:creationId xmlns:a16="http://schemas.microsoft.com/office/drawing/2014/main" id="{881A7C97-603F-FA10-7B98-F569B496342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
            <a:extLst>
              <a:ext uri="{FF2B5EF4-FFF2-40B4-BE49-F238E27FC236}">
                <a16:creationId xmlns:a16="http://schemas.microsoft.com/office/drawing/2014/main" id="{748DCCA5-B894-D876-903F-F1DD9E953F66}"/>
              </a:ext>
            </a:extLst>
          </p:cNvPr>
          <p:cNvSpPr>
            <a:spLocks noGrp="1" noChangeArrowheads="1"/>
          </p:cNvSpPr>
          <p:nvPr>
            <p:ph type="sldNum" sz="quarter" idx="12"/>
          </p:nvPr>
        </p:nvSpPr>
        <p:spPr>
          <a:ln/>
        </p:spPr>
        <p:txBody>
          <a:bodyPr/>
          <a:lstStyle>
            <a:lvl1pPr>
              <a:defRPr/>
            </a:lvl1pPr>
          </a:lstStyle>
          <a:p>
            <a:pPr>
              <a:defRPr/>
            </a:pPr>
            <a:fld id="{1E673856-8B6C-4B18-A424-AD4C35359B2A}" type="slidenum">
              <a:rPr lang="en-US" altLang="en-US"/>
              <a:pPr>
                <a:defRPr/>
              </a:pPr>
              <a:t>‹#›</a:t>
            </a:fld>
            <a:endParaRPr lang="en-US" altLang="en-US" dirty="0"/>
          </a:p>
        </p:txBody>
      </p:sp>
    </p:spTree>
    <p:extLst>
      <p:ext uri="{BB962C8B-B14F-4D97-AF65-F5344CB8AC3E}">
        <p14:creationId xmlns:p14="http://schemas.microsoft.com/office/powerpoint/2010/main" val="4193004595"/>
      </p:ext>
    </p:extLst>
  </p:cSld>
  <p:clrMapOvr>
    <a:masterClrMapping/>
  </p:clrMapOvr>
  <p:transition spd="slow">
    <p:diamon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a:t>Click to edit Master title style</a:t>
            </a:r>
          </a:p>
        </p:txBody>
      </p:sp>
      <p:sp>
        <p:nvSpPr>
          <p:cNvPr id="3" name="Table Placeholder 2"/>
          <p:cNvSpPr>
            <a:spLocks noGrp="1"/>
          </p:cNvSpPr>
          <p:nvPr>
            <p:ph type="tbl" idx="1"/>
          </p:nvPr>
        </p:nvSpPr>
        <p:spPr>
          <a:xfrm>
            <a:off x="1826684" y="1827213"/>
            <a:ext cx="9751483" cy="4114800"/>
          </a:xfrm>
        </p:spPr>
        <p:txBody>
          <a:bodyPr/>
          <a:lstStyle/>
          <a:p>
            <a:pPr lvl="0"/>
            <a:endParaRPr lang="en-US" noProof="0" dirty="0"/>
          </a:p>
        </p:txBody>
      </p:sp>
      <p:sp>
        <p:nvSpPr>
          <p:cNvPr id="4" name="Rectangle 8">
            <a:extLst>
              <a:ext uri="{FF2B5EF4-FFF2-40B4-BE49-F238E27FC236}">
                <a16:creationId xmlns:a16="http://schemas.microsoft.com/office/drawing/2014/main" id="{B8971262-292C-10E5-9AAB-5D915A06898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a:extLst>
              <a:ext uri="{FF2B5EF4-FFF2-40B4-BE49-F238E27FC236}">
                <a16:creationId xmlns:a16="http://schemas.microsoft.com/office/drawing/2014/main" id="{09471E7F-BECE-26DC-854D-D1593E58E3D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a:extLst>
              <a:ext uri="{FF2B5EF4-FFF2-40B4-BE49-F238E27FC236}">
                <a16:creationId xmlns:a16="http://schemas.microsoft.com/office/drawing/2014/main" id="{948996A2-BA5E-0AAC-2B46-6038D1C65D11}"/>
              </a:ext>
            </a:extLst>
          </p:cNvPr>
          <p:cNvSpPr>
            <a:spLocks noGrp="1" noChangeArrowheads="1"/>
          </p:cNvSpPr>
          <p:nvPr>
            <p:ph type="sldNum" sz="quarter" idx="12"/>
          </p:nvPr>
        </p:nvSpPr>
        <p:spPr>
          <a:ln/>
        </p:spPr>
        <p:txBody>
          <a:bodyPr/>
          <a:lstStyle>
            <a:lvl1pPr>
              <a:defRPr/>
            </a:lvl1pPr>
          </a:lstStyle>
          <a:p>
            <a:pPr>
              <a:defRPr/>
            </a:pPr>
            <a:fld id="{7AAD77D1-F29F-4516-8EB5-680310B3648B}" type="slidenum">
              <a:rPr lang="en-US" altLang="en-US"/>
              <a:pPr>
                <a:defRPr/>
              </a:pPr>
              <a:t>‹#›</a:t>
            </a:fld>
            <a:endParaRPr lang="en-US" altLang="en-US" dirty="0"/>
          </a:p>
        </p:txBody>
      </p:sp>
    </p:spTree>
    <p:extLst>
      <p:ext uri="{BB962C8B-B14F-4D97-AF65-F5344CB8AC3E}">
        <p14:creationId xmlns:p14="http://schemas.microsoft.com/office/powerpoint/2010/main" val="2811901001"/>
      </p:ext>
    </p:extLst>
  </p:cSld>
  <p:clrMapOvr>
    <a:masterClrMapping/>
  </p:clrMapOvr>
  <p:transition spd="slow">
    <p:diamon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a:t>Click to edit Master title style</a:t>
            </a:r>
          </a:p>
        </p:txBody>
      </p:sp>
      <p:sp>
        <p:nvSpPr>
          <p:cNvPr id="3" name="Chart Placeholder 2"/>
          <p:cNvSpPr>
            <a:spLocks noGrp="1"/>
          </p:cNvSpPr>
          <p:nvPr>
            <p:ph type="chart" idx="1"/>
          </p:nvPr>
        </p:nvSpPr>
        <p:spPr>
          <a:xfrm>
            <a:off x="1826684" y="1827213"/>
            <a:ext cx="9751483" cy="4114800"/>
          </a:xfrm>
        </p:spPr>
        <p:txBody>
          <a:bodyPr/>
          <a:lstStyle/>
          <a:p>
            <a:pPr lvl="0"/>
            <a:endParaRPr lang="en-US" noProof="0" dirty="0"/>
          </a:p>
        </p:txBody>
      </p:sp>
      <p:sp>
        <p:nvSpPr>
          <p:cNvPr id="4" name="Rectangle 8">
            <a:extLst>
              <a:ext uri="{FF2B5EF4-FFF2-40B4-BE49-F238E27FC236}">
                <a16:creationId xmlns:a16="http://schemas.microsoft.com/office/drawing/2014/main" id="{C912087A-3580-462E-6AAA-D0D0E11D2616}"/>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a:extLst>
              <a:ext uri="{FF2B5EF4-FFF2-40B4-BE49-F238E27FC236}">
                <a16:creationId xmlns:a16="http://schemas.microsoft.com/office/drawing/2014/main" id="{260DB94A-9557-1FD1-687C-F624705C251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a:extLst>
              <a:ext uri="{FF2B5EF4-FFF2-40B4-BE49-F238E27FC236}">
                <a16:creationId xmlns:a16="http://schemas.microsoft.com/office/drawing/2014/main" id="{211218FE-EBE1-DB03-B7F5-177966891B35}"/>
              </a:ext>
            </a:extLst>
          </p:cNvPr>
          <p:cNvSpPr>
            <a:spLocks noGrp="1" noChangeArrowheads="1"/>
          </p:cNvSpPr>
          <p:nvPr>
            <p:ph type="sldNum" sz="quarter" idx="12"/>
          </p:nvPr>
        </p:nvSpPr>
        <p:spPr>
          <a:ln/>
        </p:spPr>
        <p:txBody>
          <a:bodyPr/>
          <a:lstStyle>
            <a:lvl1pPr>
              <a:defRPr/>
            </a:lvl1pPr>
          </a:lstStyle>
          <a:p>
            <a:pPr>
              <a:defRPr/>
            </a:pPr>
            <a:fld id="{298D20E0-A9CE-4675-AF52-E67268CAEF25}" type="slidenum">
              <a:rPr lang="en-US" altLang="en-US"/>
              <a:pPr>
                <a:defRPr/>
              </a:pPr>
              <a:t>‹#›</a:t>
            </a:fld>
            <a:endParaRPr lang="en-US" altLang="en-US" dirty="0"/>
          </a:p>
        </p:txBody>
      </p:sp>
    </p:spTree>
    <p:extLst>
      <p:ext uri="{BB962C8B-B14F-4D97-AF65-F5344CB8AC3E}">
        <p14:creationId xmlns:p14="http://schemas.microsoft.com/office/powerpoint/2010/main" val="180630612"/>
      </p:ext>
    </p:extLst>
  </p:cSld>
  <p:clrMapOvr>
    <a:masterClrMapping/>
  </p:clrMapOvr>
  <p:transition spd="slow">
    <p:diamon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826684" y="301625"/>
            <a:ext cx="9751483" cy="5640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a:extLst>
              <a:ext uri="{FF2B5EF4-FFF2-40B4-BE49-F238E27FC236}">
                <a16:creationId xmlns:a16="http://schemas.microsoft.com/office/drawing/2014/main" id="{E21A04FD-EC8A-B472-1D17-9C1116E5F5B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9">
            <a:extLst>
              <a:ext uri="{FF2B5EF4-FFF2-40B4-BE49-F238E27FC236}">
                <a16:creationId xmlns:a16="http://schemas.microsoft.com/office/drawing/2014/main" id="{55371A52-995D-EC79-D387-83C06AAAD3C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0">
            <a:extLst>
              <a:ext uri="{FF2B5EF4-FFF2-40B4-BE49-F238E27FC236}">
                <a16:creationId xmlns:a16="http://schemas.microsoft.com/office/drawing/2014/main" id="{31189742-2D45-BCEA-983E-858BC27DB9F1}"/>
              </a:ext>
            </a:extLst>
          </p:cNvPr>
          <p:cNvSpPr>
            <a:spLocks noGrp="1" noChangeArrowheads="1"/>
          </p:cNvSpPr>
          <p:nvPr>
            <p:ph type="sldNum" sz="quarter" idx="12"/>
          </p:nvPr>
        </p:nvSpPr>
        <p:spPr>
          <a:ln/>
        </p:spPr>
        <p:txBody>
          <a:bodyPr/>
          <a:lstStyle>
            <a:lvl1pPr>
              <a:defRPr/>
            </a:lvl1pPr>
          </a:lstStyle>
          <a:p>
            <a:pPr>
              <a:defRPr/>
            </a:pPr>
            <a:fld id="{EB637366-452A-464E-A0C0-06B18F171AB8}" type="slidenum">
              <a:rPr lang="en-US" altLang="en-US"/>
              <a:pPr>
                <a:defRPr/>
              </a:pPr>
              <a:t>‹#›</a:t>
            </a:fld>
            <a:endParaRPr lang="en-US" altLang="en-US" dirty="0"/>
          </a:p>
        </p:txBody>
      </p:sp>
    </p:spTree>
    <p:extLst>
      <p:ext uri="{BB962C8B-B14F-4D97-AF65-F5344CB8AC3E}">
        <p14:creationId xmlns:p14="http://schemas.microsoft.com/office/powerpoint/2010/main" val="57164433"/>
      </p:ext>
    </p:extLst>
  </p:cSld>
  <p:clrMapOvr>
    <a:masterClrMapping/>
  </p:clrMapOvr>
  <p:transition spd="slow">
    <p:diamon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a:t>Click to edit Master title style</a:t>
            </a:r>
          </a:p>
        </p:txBody>
      </p:sp>
      <p:sp>
        <p:nvSpPr>
          <p:cNvPr id="3" name="Content Placeholder 2"/>
          <p:cNvSpPr>
            <a:spLocks noGrp="1"/>
          </p:cNvSpPr>
          <p:nvPr>
            <p:ph sz="half" idx="1"/>
          </p:nvPr>
        </p:nvSpPr>
        <p:spPr>
          <a:xfrm>
            <a:off x="1826684" y="1827213"/>
            <a:ext cx="47730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02967" y="1827213"/>
            <a:ext cx="4775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02967" y="3960813"/>
            <a:ext cx="4775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a:extLst>
              <a:ext uri="{FF2B5EF4-FFF2-40B4-BE49-F238E27FC236}">
                <a16:creationId xmlns:a16="http://schemas.microsoft.com/office/drawing/2014/main" id="{11B5006E-A065-F2C1-8473-6ECE30D307C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7" name="Rectangle 9">
            <a:extLst>
              <a:ext uri="{FF2B5EF4-FFF2-40B4-BE49-F238E27FC236}">
                <a16:creationId xmlns:a16="http://schemas.microsoft.com/office/drawing/2014/main" id="{2010390D-4E1E-25CF-C161-45572A0D11D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10">
            <a:extLst>
              <a:ext uri="{FF2B5EF4-FFF2-40B4-BE49-F238E27FC236}">
                <a16:creationId xmlns:a16="http://schemas.microsoft.com/office/drawing/2014/main" id="{2715B8B2-187F-C4C8-36C7-F4CC3F064B97}"/>
              </a:ext>
            </a:extLst>
          </p:cNvPr>
          <p:cNvSpPr>
            <a:spLocks noGrp="1" noChangeArrowheads="1"/>
          </p:cNvSpPr>
          <p:nvPr>
            <p:ph type="sldNum" sz="quarter" idx="12"/>
          </p:nvPr>
        </p:nvSpPr>
        <p:spPr>
          <a:ln/>
        </p:spPr>
        <p:txBody>
          <a:bodyPr/>
          <a:lstStyle>
            <a:lvl1pPr>
              <a:defRPr/>
            </a:lvl1pPr>
          </a:lstStyle>
          <a:p>
            <a:pPr>
              <a:defRPr/>
            </a:pPr>
            <a:fld id="{B28D59BD-D746-417C-A2F8-F1034C0F9212}" type="slidenum">
              <a:rPr lang="en-US" altLang="en-US"/>
              <a:pPr>
                <a:defRPr/>
              </a:pPr>
              <a:t>‹#›</a:t>
            </a:fld>
            <a:endParaRPr lang="en-US" altLang="en-US" dirty="0"/>
          </a:p>
        </p:txBody>
      </p:sp>
    </p:spTree>
    <p:extLst>
      <p:ext uri="{BB962C8B-B14F-4D97-AF65-F5344CB8AC3E}">
        <p14:creationId xmlns:p14="http://schemas.microsoft.com/office/powerpoint/2010/main" val="2151949379"/>
      </p:ext>
    </p:extLst>
  </p:cSld>
  <p:clrMapOvr>
    <a:masterClrMapping/>
  </p:clrMapOvr>
  <p:transition spd="slow">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8FFD7B-DCF5-4D76-BB00-8274AFDBCCE6}" type="datetime1">
              <a:rPr lang="en-US" smtClean="0"/>
              <a:t>10/4/2023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DCEBF7-D4C2-41D7-B731-8F90D862371E}" type="datetime1">
              <a:rPr lang="en-US" smtClean="0"/>
              <a:t>10/4/2023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03D70C-6FDB-4B76-849F-832DE9CE4530}" type="datetime1">
              <a:rPr lang="en-US" smtClean="0"/>
              <a:t>10/4/2023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920807-1723-4FAC-A519-C47D37121287}" type="datetime1">
              <a:rPr lang="en-US" smtClean="0"/>
              <a:t>10/4/2023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5A93AE6-A3AD-4940-BAF4-21E74EC7AD44}" type="datetime1">
              <a:rPr lang="en-US" smtClean="0"/>
              <a:t>10/4/2023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BF24CD-892E-4392-B412-33D11F975C15}" type="datetime1">
              <a:rPr lang="en-US" smtClean="0"/>
              <a:t>10/4/2023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A84AF6-911D-4537-B98C-EF90DF34E5CE}" type="datetime1">
              <a:rPr lang="en-US" smtClean="0"/>
              <a:t>10/4/2023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94FBB558-AF93-44DE-9CD4-0FCE9FC03651}" type="datetime1">
              <a:rPr lang="en-US" smtClean="0"/>
              <a:t>10/4/2023</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18EF1E9E-1C99-B3F6-E510-14D4FE3C56A6}"/>
              </a:ext>
            </a:extLst>
          </p:cNvPr>
          <p:cNvGrpSpPr>
            <a:grpSpLocks/>
          </p:cNvGrpSpPr>
          <p:nvPr/>
        </p:nvGrpSpPr>
        <p:grpSpPr bwMode="auto">
          <a:xfrm>
            <a:off x="-4318000" y="0"/>
            <a:ext cx="15900400" cy="3810000"/>
            <a:chOff x="-2040" y="0"/>
            <a:chExt cx="7512" cy="2400"/>
          </a:xfrm>
        </p:grpSpPr>
        <p:sp>
          <p:nvSpPr>
            <p:cNvPr id="1032" name="AutoShape 3">
              <a:extLst>
                <a:ext uri="{FF2B5EF4-FFF2-40B4-BE49-F238E27FC236}">
                  <a16:creationId xmlns:a16="http://schemas.microsoft.com/office/drawing/2014/main" id="{930F041E-3CA6-1FB5-5575-ABCB8423243C}"/>
                </a:ext>
              </a:extLst>
            </p:cNvPr>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dirty="0"/>
            </a:p>
          </p:txBody>
        </p:sp>
        <p:sp>
          <p:nvSpPr>
            <p:cNvPr id="1033" name="AutoShape 4">
              <a:extLst>
                <a:ext uri="{FF2B5EF4-FFF2-40B4-BE49-F238E27FC236}">
                  <a16:creationId xmlns:a16="http://schemas.microsoft.com/office/drawing/2014/main" id="{D2ACAEDE-3F84-8961-0EE7-C8CEDFA399EA}"/>
                </a:ext>
              </a:extLst>
            </p:cNvPr>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dirty="0"/>
            </a:p>
          </p:txBody>
        </p:sp>
        <p:sp>
          <p:nvSpPr>
            <p:cNvPr id="1034" name="Line 5">
              <a:extLst>
                <a:ext uri="{FF2B5EF4-FFF2-40B4-BE49-F238E27FC236}">
                  <a16:creationId xmlns:a16="http://schemas.microsoft.com/office/drawing/2014/main" id="{E5DD12D0-6436-98ED-2922-AE22F9C3D4CA}"/>
                </a:ext>
              </a:extLst>
            </p:cNvPr>
            <p:cNvSpPr>
              <a:spLocks noChangeShapeType="1"/>
            </p:cNvSpPr>
            <p:nvPr/>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dirty="0"/>
            </a:p>
          </p:txBody>
        </p:sp>
      </p:grpSp>
      <p:sp>
        <p:nvSpPr>
          <p:cNvPr id="1027" name="Rectangle 6">
            <a:extLst>
              <a:ext uri="{FF2B5EF4-FFF2-40B4-BE49-F238E27FC236}">
                <a16:creationId xmlns:a16="http://schemas.microsoft.com/office/drawing/2014/main" id="{9BA5960F-8D36-0088-0FB9-0285FB2DE13B}"/>
              </a:ext>
            </a:extLst>
          </p:cNvPr>
          <p:cNvSpPr>
            <a:spLocks noGrp="1" noChangeArrowheads="1"/>
          </p:cNvSpPr>
          <p:nvPr>
            <p:ph type="title"/>
          </p:nvPr>
        </p:nvSpPr>
        <p:spPr bwMode="auto">
          <a:xfrm>
            <a:off x="1826684" y="301625"/>
            <a:ext cx="97514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7">
            <a:extLst>
              <a:ext uri="{FF2B5EF4-FFF2-40B4-BE49-F238E27FC236}">
                <a16:creationId xmlns:a16="http://schemas.microsoft.com/office/drawing/2014/main" id="{FE7DA2D7-BF07-7966-7EA6-9312437EBABF}"/>
              </a:ext>
            </a:extLst>
          </p:cNvPr>
          <p:cNvSpPr>
            <a:spLocks noGrp="1" noChangeArrowheads="1"/>
          </p:cNvSpPr>
          <p:nvPr>
            <p:ph type="body" idx="1"/>
          </p:nvPr>
        </p:nvSpPr>
        <p:spPr bwMode="auto">
          <a:xfrm>
            <a:off x="1826684" y="1827213"/>
            <a:ext cx="975148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20200" name="Rectangle 8">
            <a:extLst>
              <a:ext uri="{FF2B5EF4-FFF2-40B4-BE49-F238E27FC236}">
                <a16:creationId xmlns:a16="http://schemas.microsoft.com/office/drawing/2014/main" id="{2C263CF7-AAE5-E597-818D-6E7C45364987}"/>
              </a:ext>
            </a:extLst>
          </p:cNvPr>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dirty="0"/>
          </a:p>
        </p:txBody>
      </p:sp>
      <p:sp>
        <p:nvSpPr>
          <p:cNvPr id="520201" name="Rectangle 9">
            <a:extLst>
              <a:ext uri="{FF2B5EF4-FFF2-40B4-BE49-F238E27FC236}">
                <a16:creationId xmlns:a16="http://schemas.microsoft.com/office/drawing/2014/main" id="{605CB607-080D-2B45-B947-ADC89D925A8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dirty="0"/>
          </a:p>
        </p:txBody>
      </p:sp>
      <p:sp>
        <p:nvSpPr>
          <p:cNvPr id="520202" name="Rectangle 10">
            <a:extLst>
              <a:ext uri="{FF2B5EF4-FFF2-40B4-BE49-F238E27FC236}">
                <a16:creationId xmlns:a16="http://schemas.microsoft.com/office/drawing/2014/main" id="{6BB0DA12-A6CC-92EE-B45F-08A842A23EA9}"/>
              </a:ext>
            </a:extLst>
          </p:cNvPr>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4F4A677-1FD9-45C1-A675-76F525DDE453}" type="slidenum">
              <a:rPr lang="en-US" altLang="en-US"/>
              <a:pPr>
                <a:defRPr/>
              </a:pPr>
              <a:t>‹#›</a:t>
            </a:fld>
            <a:endParaRPr lang="en-US" altLang="en-US" dirty="0"/>
          </a:p>
        </p:txBody>
      </p:sp>
    </p:spTree>
    <p:extLst>
      <p:ext uri="{BB962C8B-B14F-4D97-AF65-F5344CB8AC3E}">
        <p14:creationId xmlns:p14="http://schemas.microsoft.com/office/powerpoint/2010/main" val="8650843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ransition spd="slow">
    <p:diamond/>
  </p:transition>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http://www.peachcounty.net/images/planning.jpg">
            <a:extLst>
              <a:ext uri="{FF2B5EF4-FFF2-40B4-BE49-F238E27FC236}">
                <a16:creationId xmlns:a16="http://schemas.microsoft.com/office/drawing/2014/main" id="{E38C65D5-F8CA-7FFB-9686-789FC24D0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964" y="747426"/>
            <a:ext cx="5492522" cy="366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4">
            <a:extLst>
              <a:ext uri="{FF2B5EF4-FFF2-40B4-BE49-F238E27FC236}">
                <a16:creationId xmlns:a16="http://schemas.microsoft.com/office/drawing/2014/main" id="{E25F2F01-ED48-468C-F905-02593F37D489}"/>
              </a:ext>
            </a:extLst>
          </p:cNvPr>
          <p:cNvSpPr txBox="1">
            <a:spLocks noChangeArrowheads="1"/>
          </p:cNvSpPr>
          <p:nvPr/>
        </p:nvSpPr>
        <p:spPr bwMode="auto">
          <a:xfrm>
            <a:off x="2699657" y="159654"/>
            <a:ext cx="7518400"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marL="342900" indent="-342900" algn="ctr" defTabSz="914400">
              <a:spcBef>
                <a:spcPct val="20000"/>
              </a:spcBef>
              <a:buClr>
                <a:schemeClr val="tx2"/>
              </a:buClr>
              <a:buSzPct val="70000"/>
            </a:pPr>
            <a:r>
              <a:rPr lang="en-US" altLang="en-US" kern="0" dirty="0">
                <a:solidFill>
                  <a:schemeClr val="tx1"/>
                </a:solidFill>
                <a:latin typeface="Times New Roman" panose="02020603050405020304" pitchFamily="18" charset="0"/>
              </a:rPr>
              <a:t>   Davison County Planning &amp; Zoning</a:t>
            </a:r>
          </a:p>
        </p:txBody>
      </p:sp>
      <p:sp>
        <p:nvSpPr>
          <p:cNvPr id="4" name="Rectangle 3">
            <a:extLst>
              <a:ext uri="{FF2B5EF4-FFF2-40B4-BE49-F238E27FC236}">
                <a16:creationId xmlns:a16="http://schemas.microsoft.com/office/drawing/2014/main" id="{944C6360-B7D7-4743-5ED8-0C332DC7F570}"/>
              </a:ext>
            </a:extLst>
          </p:cNvPr>
          <p:cNvSpPr txBox="1">
            <a:spLocks noChangeArrowheads="1"/>
          </p:cNvSpPr>
          <p:nvPr/>
        </p:nvSpPr>
        <p:spPr bwMode="auto">
          <a:xfrm>
            <a:off x="4525985" y="4570414"/>
            <a:ext cx="3128963" cy="1677987"/>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0" indent="0" algn="ctr">
              <a:buNone/>
              <a:defRPr/>
            </a:pPr>
            <a:r>
              <a:rPr lang="en-US" altLang="en-US" sz="1800" kern="0" dirty="0">
                <a:latin typeface="Times New Roman" panose="02020603050405020304" pitchFamily="18" charset="0"/>
              </a:rPr>
              <a:t>Jeff Bathke</a:t>
            </a:r>
            <a:br>
              <a:rPr lang="en-US" altLang="en-US" sz="1800" kern="0" dirty="0">
                <a:latin typeface="Times New Roman" panose="02020603050405020304" pitchFamily="18" charset="0"/>
              </a:rPr>
            </a:br>
            <a:r>
              <a:rPr lang="en-US" altLang="en-US" sz="1800" kern="0" dirty="0">
                <a:latin typeface="Times New Roman" panose="02020603050405020304" pitchFamily="18" charset="0"/>
              </a:rPr>
              <a:t>Director</a:t>
            </a:r>
            <a:br>
              <a:rPr lang="en-US" altLang="en-US" sz="1800" kern="0" dirty="0">
                <a:latin typeface="Times New Roman" panose="02020603050405020304" pitchFamily="18" charset="0"/>
              </a:rPr>
            </a:br>
            <a:r>
              <a:rPr lang="en-US" altLang="en-US" sz="1800" kern="0" dirty="0">
                <a:solidFill>
                  <a:srgbClr val="0070C0"/>
                </a:solidFill>
                <a:latin typeface="Times New Roman" panose="02020603050405020304" pitchFamily="18" charset="0"/>
              </a:rPr>
              <a:t>jeffb@davisoncounty.org</a:t>
            </a:r>
          </a:p>
          <a:p>
            <a:pPr marL="0" indent="0" algn="ctr" eaLnBrk="1" hangingPunct="1">
              <a:buNone/>
              <a:defRPr/>
            </a:pPr>
            <a:r>
              <a:rPr lang="en-US" altLang="en-US" sz="1800" kern="0" dirty="0">
                <a:latin typeface="Times New Roman" panose="02020603050405020304" pitchFamily="18" charset="0"/>
              </a:rPr>
              <a:t>605-995-8615 or 605-995-8640</a:t>
            </a:r>
          </a:p>
          <a:p>
            <a:pPr marL="0" indent="0" algn="ctr" eaLnBrk="1" hangingPunct="1">
              <a:buNone/>
              <a:defRPr/>
            </a:pPr>
            <a:r>
              <a:rPr lang="en-US" altLang="en-US" sz="1800" kern="0" dirty="0">
                <a:latin typeface="Times New Roman" panose="02020603050405020304" pitchFamily="18" charset="0"/>
              </a:rPr>
              <a:t>© 605-999-2863</a:t>
            </a:r>
          </a:p>
        </p:txBody>
      </p:sp>
    </p:spTree>
    <p:extLst>
      <p:ext uri="{BB962C8B-B14F-4D97-AF65-F5344CB8AC3E}">
        <p14:creationId xmlns:p14="http://schemas.microsoft.com/office/powerpoint/2010/main" val="2904754012"/>
      </p:ext>
    </p:extLst>
  </p:cSld>
  <p:clrMapOvr>
    <a:masterClrMapping/>
  </p:clrMapOvr>
  <p:transition spd="slow">
    <p:diamond/>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artisticPencilSketch/>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8113-FFED-8036-80C6-A44530976C50}"/>
              </a:ext>
            </a:extLst>
          </p:cNvPr>
          <p:cNvSpPr>
            <a:spLocks noGrp="1"/>
          </p:cNvSpPr>
          <p:nvPr>
            <p:ph type="title"/>
          </p:nvPr>
        </p:nvSpPr>
        <p:spPr>
          <a:xfrm>
            <a:off x="3355008" y="152361"/>
            <a:ext cx="7066363" cy="627638"/>
          </a:xfrm>
        </p:spPr>
        <p:txBody>
          <a:bodyPr>
            <a:normAutofit/>
          </a:bodyPr>
          <a:lstStyle/>
          <a:p>
            <a:r>
              <a:rPr lang="en-US" sz="3200" dirty="0"/>
              <a:t>Proposed Layout</a:t>
            </a:r>
          </a:p>
        </p:txBody>
      </p:sp>
      <p:grpSp>
        <p:nvGrpSpPr>
          <p:cNvPr id="6" name="Group 5">
            <a:extLst>
              <a:ext uri="{FF2B5EF4-FFF2-40B4-BE49-F238E27FC236}">
                <a16:creationId xmlns:a16="http://schemas.microsoft.com/office/drawing/2014/main" id="{DA62A045-45BA-5568-652F-F4040302FE3B}"/>
              </a:ext>
            </a:extLst>
          </p:cNvPr>
          <p:cNvGrpSpPr/>
          <p:nvPr/>
        </p:nvGrpSpPr>
        <p:grpSpPr>
          <a:xfrm>
            <a:off x="1793605" y="758651"/>
            <a:ext cx="8604790" cy="5551477"/>
            <a:chOff x="278313" y="1099845"/>
            <a:chExt cx="8604790" cy="5551477"/>
          </a:xfrm>
        </p:grpSpPr>
        <p:pic>
          <p:nvPicPr>
            <p:cNvPr id="7" name="Picture 6">
              <a:extLst>
                <a:ext uri="{FF2B5EF4-FFF2-40B4-BE49-F238E27FC236}">
                  <a16:creationId xmlns:a16="http://schemas.microsoft.com/office/drawing/2014/main" id="{4DCB0A90-0559-322A-BF0E-EDB2B3459AC2}"/>
                </a:ext>
              </a:extLst>
            </p:cNvPr>
            <p:cNvPicPr>
              <a:picLocks noChangeAspect="1"/>
            </p:cNvPicPr>
            <p:nvPr/>
          </p:nvPicPr>
          <p:blipFill>
            <a:blip r:embed="rId5"/>
            <a:stretch>
              <a:fillRect/>
            </a:stretch>
          </p:blipFill>
          <p:spPr>
            <a:xfrm rot="5400000">
              <a:off x="1804969" y="-426811"/>
              <a:ext cx="5551477" cy="8604790"/>
            </a:xfrm>
            <a:prstGeom prst="rect">
              <a:avLst/>
            </a:prstGeom>
            <a:ln w="12700">
              <a:solidFill>
                <a:srgbClr val="FFC000"/>
              </a:solidFill>
            </a:ln>
          </p:spPr>
        </p:pic>
        <p:sp>
          <p:nvSpPr>
            <p:cNvPr id="8" name="Rectangle 7">
              <a:extLst>
                <a:ext uri="{FF2B5EF4-FFF2-40B4-BE49-F238E27FC236}">
                  <a16:creationId xmlns:a16="http://schemas.microsoft.com/office/drawing/2014/main" id="{3B8EC07E-7866-FA5C-FE0E-B44D247005CC}"/>
                </a:ext>
              </a:extLst>
            </p:cNvPr>
            <p:cNvSpPr/>
            <p:nvPr/>
          </p:nvSpPr>
          <p:spPr>
            <a:xfrm>
              <a:off x="5682676" y="1963523"/>
              <a:ext cx="619556" cy="25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Oil Loadout</a:t>
              </a:r>
            </a:p>
          </p:txBody>
        </p:sp>
        <p:sp>
          <p:nvSpPr>
            <p:cNvPr id="9" name="Rectangle 8">
              <a:extLst>
                <a:ext uri="{FF2B5EF4-FFF2-40B4-BE49-F238E27FC236}">
                  <a16:creationId xmlns:a16="http://schemas.microsoft.com/office/drawing/2014/main" id="{2DEE3DB3-CCE0-BB38-48FA-3725FE22A3DF}"/>
                </a:ext>
              </a:extLst>
            </p:cNvPr>
            <p:cNvSpPr/>
            <p:nvPr/>
          </p:nvSpPr>
          <p:spPr>
            <a:xfrm>
              <a:off x="7680444" y="3679909"/>
              <a:ext cx="526113" cy="14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Refinery</a:t>
              </a:r>
            </a:p>
          </p:txBody>
        </p:sp>
        <p:sp>
          <p:nvSpPr>
            <p:cNvPr id="10" name="Rectangle 9">
              <a:extLst>
                <a:ext uri="{FF2B5EF4-FFF2-40B4-BE49-F238E27FC236}">
                  <a16:creationId xmlns:a16="http://schemas.microsoft.com/office/drawing/2014/main" id="{50A71B14-AC82-20F2-6790-0931BFF4373A}"/>
                </a:ext>
              </a:extLst>
            </p:cNvPr>
            <p:cNvSpPr/>
            <p:nvPr/>
          </p:nvSpPr>
          <p:spPr>
            <a:xfrm>
              <a:off x="5529878" y="2657279"/>
              <a:ext cx="664399" cy="238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Oil Storage</a:t>
              </a:r>
            </a:p>
          </p:txBody>
        </p:sp>
        <p:cxnSp>
          <p:nvCxnSpPr>
            <p:cNvPr id="11" name="Straight Arrow Connector 10">
              <a:extLst>
                <a:ext uri="{FF2B5EF4-FFF2-40B4-BE49-F238E27FC236}">
                  <a16:creationId xmlns:a16="http://schemas.microsoft.com/office/drawing/2014/main" id="{00B9FC19-9AFD-68DE-6C0E-3456CEAE9092}"/>
                </a:ext>
              </a:extLst>
            </p:cNvPr>
            <p:cNvCxnSpPr>
              <a:cxnSpLocks/>
            </p:cNvCxnSpPr>
            <p:nvPr/>
          </p:nvCxnSpPr>
          <p:spPr>
            <a:xfrm>
              <a:off x="5608170" y="3378289"/>
              <a:ext cx="437998" cy="168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555D2F7-DBDC-A8B3-3768-5D3C69E5FBB3}"/>
                </a:ext>
              </a:extLst>
            </p:cNvPr>
            <p:cNvSpPr/>
            <p:nvPr/>
          </p:nvSpPr>
          <p:spPr>
            <a:xfrm>
              <a:off x="5063120" y="3226018"/>
              <a:ext cx="619556" cy="24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Meal Storage</a:t>
              </a:r>
            </a:p>
          </p:txBody>
        </p:sp>
        <p:sp>
          <p:nvSpPr>
            <p:cNvPr id="13" name="Rectangle 12">
              <a:extLst>
                <a:ext uri="{FF2B5EF4-FFF2-40B4-BE49-F238E27FC236}">
                  <a16:creationId xmlns:a16="http://schemas.microsoft.com/office/drawing/2014/main" id="{FAFE476B-9A9E-FF3F-AEFB-A28497E9306A}"/>
                </a:ext>
              </a:extLst>
            </p:cNvPr>
            <p:cNvSpPr/>
            <p:nvPr/>
          </p:nvSpPr>
          <p:spPr>
            <a:xfrm>
              <a:off x="4948499" y="3574026"/>
              <a:ext cx="697588" cy="256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Meal Loadout</a:t>
              </a:r>
            </a:p>
          </p:txBody>
        </p:sp>
        <p:sp>
          <p:nvSpPr>
            <p:cNvPr id="14" name="Rectangle 13">
              <a:extLst>
                <a:ext uri="{FF2B5EF4-FFF2-40B4-BE49-F238E27FC236}">
                  <a16:creationId xmlns:a16="http://schemas.microsoft.com/office/drawing/2014/main" id="{6EC38491-3919-696A-183E-AADD104CD198}"/>
                </a:ext>
              </a:extLst>
            </p:cNvPr>
            <p:cNvSpPr/>
            <p:nvPr/>
          </p:nvSpPr>
          <p:spPr>
            <a:xfrm>
              <a:off x="5477746" y="4285854"/>
              <a:ext cx="700073" cy="267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Bean/Seed Storage</a:t>
              </a:r>
            </a:p>
          </p:txBody>
        </p:sp>
        <p:sp>
          <p:nvSpPr>
            <p:cNvPr id="15" name="Rectangle 14">
              <a:extLst>
                <a:ext uri="{FF2B5EF4-FFF2-40B4-BE49-F238E27FC236}">
                  <a16:creationId xmlns:a16="http://schemas.microsoft.com/office/drawing/2014/main" id="{D256B68C-685C-B438-FFDA-4D345998D393}"/>
                </a:ext>
              </a:extLst>
            </p:cNvPr>
            <p:cNvSpPr/>
            <p:nvPr/>
          </p:nvSpPr>
          <p:spPr>
            <a:xfrm>
              <a:off x="6741993" y="3357482"/>
              <a:ext cx="457200" cy="129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Prep</a:t>
              </a:r>
            </a:p>
          </p:txBody>
        </p:sp>
        <p:cxnSp>
          <p:nvCxnSpPr>
            <p:cNvPr id="16" name="Straight Arrow Connector 15">
              <a:extLst>
                <a:ext uri="{FF2B5EF4-FFF2-40B4-BE49-F238E27FC236}">
                  <a16:creationId xmlns:a16="http://schemas.microsoft.com/office/drawing/2014/main" id="{2835DF6F-72BE-BE0A-799B-0B35F1EC357E}"/>
                </a:ext>
              </a:extLst>
            </p:cNvPr>
            <p:cNvCxnSpPr>
              <a:cxnSpLocks/>
            </p:cNvCxnSpPr>
            <p:nvPr/>
          </p:nvCxnSpPr>
          <p:spPr>
            <a:xfrm flipV="1">
              <a:off x="6741993" y="4285854"/>
              <a:ext cx="287795" cy="5868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4560778-DB1F-44EB-9A7A-1EB5AA78142D}"/>
                </a:ext>
              </a:extLst>
            </p:cNvPr>
            <p:cNvSpPr/>
            <p:nvPr/>
          </p:nvSpPr>
          <p:spPr>
            <a:xfrm>
              <a:off x="6517853" y="4773902"/>
              <a:ext cx="625756" cy="197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Extraction</a:t>
              </a:r>
            </a:p>
          </p:txBody>
        </p:sp>
        <p:cxnSp>
          <p:nvCxnSpPr>
            <p:cNvPr id="18" name="Straight Arrow Connector 17">
              <a:extLst>
                <a:ext uri="{FF2B5EF4-FFF2-40B4-BE49-F238E27FC236}">
                  <a16:creationId xmlns:a16="http://schemas.microsoft.com/office/drawing/2014/main" id="{E85F7990-0353-4AE1-4CD4-F7F47D414887}"/>
                </a:ext>
              </a:extLst>
            </p:cNvPr>
            <p:cNvCxnSpPr>
              <a:cxnSpLocks/>
            </p:cNvCxnSpPr>
            <p:nvPr/>
          </p:nvCxnSpPr>
          <p:spPr>
            <a:xfrm flipH="1">
              <a:off x="8412933" y="3309712"/>
              <a:ext cx="422276" cy="0"/>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B8B3B0-49C5-C8BE-7D24-FAF7578E37C2}"/>
                </a:ext>
              </a:extLst>
            </p:cNvPr>
            <p:cNvCxnSpPr>
              <a:cxnSpLocks/>
            </p:cNvCxnSpPr>
            <p:nvPr/>
          </p:nvCxnSpPr>
          <p:spPr>
            <a:xfrm>
              <a:off x="8206559" y="3378289"/>
              <a:ext cx="0" cy="372617"/>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A72CA9-2A23-0A43-57FD-24AF088EBAF9}"/>
                </a:ext>
              </a:extLst>
            </p:cNvPr>
            <p:cNvCxnSpPr>
              <a:cxnSpLocks/>
            </p:cNvCxnSpPr>
            <p:nvPr/>
          </p:nvCxnSpPr>
          <p:spPr>
            <a:xfrm>
              <a:off x="8206559" y="4755796"/>
              <a:ext cx="0" cy="406624"/>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434E3C8-1BAC-8860-D24D-EAE447FA43D6}"/>
                </a:ext>
              </a:extLst>
            </p:cNvPr>
            <p:cNvCxnSpPr>
              <a:cxnSpLocks/>
            </p:cNvCxnSpPr>
            <p:nvPr/>
          </p:nvCxnSpPr>
          <p:spPr>
            <a:xfrm flipH="1">
              <a:off x="7293747" y="5302609"/>
              <a:ext cx="390524" cy="0"/>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9953B4D-F695-E7B8-C488-FC9D551C42DC}"/>
                </a:ext>
              </a:extLst>
            </p:cNvPr>
            <p:cNvCxnSpPr>
              <a:cxnSpLocks/>
            </p:cNvCxnSpPr>
            <p:nvPr/>
          </p:nvCxnSpPr>
          <p:spPr>
            <a:xfrm flipH="1">
              <a:off x="6194279" y="5302609"/>
              <a:ext cx="390524" cy="0"/>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CE771DF-E319-B2DE-A46E-5932D55212B9}"/>
                </a:ext>
              </a:extLst>
            </p:cNvPr>
            <p:cNvCxnSpPr>
              <a:cxnSpLocks/>
            </p:cNvCxnSpPr>
            <p:nvPr/>
          </p:nvCxnSpPr>
          <p:spPr>
            <a:xfrm flipV="1">
              <a:off x="5966837" y="4703563"/>
              <a:ext cx="0" cy="338207"/>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9F40705-EE2F-50C8-608B-6D5EAB0ACC59}"/>
                </a:ext>
              </a:extLst>
            </p:cNvPr>
            <p:cNvCxnSpPr>
              <a:cxnSpLocks/>
            </p:cNvCxnSpPr>
            <p:nvPr/>
          </p:nvCxnSpPr>
          <p:spPr>
            <a:xfrm flipV="1">
              <a:off x="5916037" y="3040082"/>
              <a:ext cx="0" cy="338207"/>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BCE0B2B-5F17-FFCD-2816-1A732AF80243}"/>
                </a:ext>
              </a:extLst>
            </p:cNvPr>
            <p:cNvCxnSpPr>
              <a:cxnSpLocks/>
            </p:cNvCxnSpPr>
            <p:nvPr/>
          </p:nvCxnSpPr>
          <p:spPr>
            <a:xfrm>
              <a:off x="5916037" y="2355939"/>
              <a:ext cx="390524" cy="0"/>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31BF9FF-1F85-8EBB-768C-FE2067314B28}"/>
                </a:ext>
              </a:extLst>
            </p:cNvPr>
            <p:cNvCxnSpPr>
              <a:cxnSpLocks/>
            </p:cNvCxnSpPr>
            <p:nvPr/>
          </p:nvCxnSpPr>
          <p:spPr>
            <a:xfrm>
              <a:off x="6972421" y="2361467"/>
              <a:ext cx="390524" cy="0"/>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72678C0-2219-0AA3-37BD-B8B9C05489FB}"/>
                </a:ext>
              </a:extLst>
            </p:cNvPr>
            <p:cNvCxnSpPr>
              <a:cxnSpLocks/>
            </p:cNvCxnSpPr>
            <p:nvPr/>
          </p:nvCxnSpPr>
          <p:spPr>
            <a:xfrm>
              <a:off x="8137645" y="2347945"/>
              <a:ext cx="390524" cy="0"/>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0539B86-80F7-CC9E-0C95-AE2BCA8FE40B}"/>
                </a:ext>
              </a:extLst>
            </p:cNvPr>
            <p:cNvCxnSpPr>
              <a:cxnSpLocks/>
            </p:cNvCxnSpPr>
            <p:nvPr/>
          </p:nvCxnSpPr>
          <p:spPr>
            <a:xfrm>
              <a:off x="8206559" y="4125538"/>
              <a:ext cx="0" cy="372617"/>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9FD0721-76CF-6E6A-DE72-C8184990ED16}"/>
                </a:ext>
              </a:extLst>
            </p:cNvPr>
            <p:cNvSpPr/>
            <p:nvPr/>
          </p:nvSpPr>
          <p:spPr>
            <a:xfrm>
              <a:off x="1562693" y="2896119"/>
              <a:ext cx="3076027" cy="1659984"/>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cs typeface="Arial" panose="020B0604020202020204" pitchFamily="34" charset="0"/>
                </a:rPr>
                <a:t>Beans/seed will be brought in via truck and stored in grain storage. </a:t>
              </a:r>
            </a:p>
            <a:p>
              <a:endParaRPr lang="en-US" sz="1200" b="1" dirty="0">
                <a:solidFill>
                  <a:schemeClr val="tx1"/>
                </a:solidFill>
                <a:cs typeface="Arial" panose="020B0604020202020204" pitchFamily="34" charset="0"/>
              </a:endParaRPr>
            </a:p>
            <a:p>
              <a:r>
                <a:rPr lang="en-US" sz="1200" b="1" dirty="0">
                  <a:solidFill>
                    <a:schemeClr val="tx1"/>
                  </a:solidFill>
                  <a:cs typeface="Arial" panose="020B0604020202020204" pitchFamily="34" charset="0"/>
                </a:rPr>
                <a:t>Beans/seed enters the crush process at prep, into extraction where meal and oil are separated and sent to meal or oil storage (or refining and then storage) where it will be shipped out via rail or truck.</a:t>
              </a:r>
            </a:p>
          </p:txBody>
        </p:sp>
        <p:sp>
          <p:nvSpPr>
            <p:cNvPr id="30" name="Rectangle 29">
              <a:extLst>
                <a:ext uri="{FF2B5EF4-FFF2-40B4-BE49-F238E27FC236}">
                  <a16:creationId xmlns:a16="http://schemas.microsoft.com/office/drawing/2014/main" id="{406A3DD2-3E3F-5E6C-CC8F-303FA11AC832}"/>
                </a:ext>
              </a:extLst>
            </p:cNvPr>
            <p:cNvSpPr/>
            <p:nvPr/>
          </p:nvSpPr>
          <p:spPr>
            <a:xfrm>
              <a:off x="5608170" y="5744303"/>
              <a:ext cx="1434448" cy="3025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7F4DA30-ACD1-4B3B-584D-AC17D88FAC9E}"/>
                </a:ext>
              </a:extLst>
            </p:cNvPr>
            <p:cNvSpPr/>
            <p:nvPr/>
          </p:nvSpPr>
          <p:spPr>
            <a:xfrm>
              <a:off x="4948498" y="3931452"/>
              <a:ext cx="700073" cy="256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Bean/Seed Receiving</a:t>
              </a:r>
            </a:p>
          </p:txBody>
        </p:sp>
        <p:cxnSp>
          <p:nvCxnSpPr>
            <p:cNvPr id="32" name="Straight Arrow Connector 31">
              <a:extLst>
                <a:ext uri="{FF2B5EF4-FFF2-40B4-BE49-F238E27FC236}">
                  <a16:creationId xmlns:a16="http://schemas.microsoft.com/office/drawing/2014/main" id="{06FD322C-C2EF-6170-E8E2-3F15A7645214}"/>
                </a:ext>
              </a:extLst>
            </p:cNvPr>
            <p:cNvCxnSpPr>
              <a:cxnSpLocks/>
            </p:cNvCxnSpPr>
            <p:nvPr/>
          </p:nvCxnSpPr>
          <p:spPr>
            <a:xfrm>
              <a:off x="5760891" y="5904265"/>
              <a:ext cx="388544" cy="0"/>
            </a:xfrm>
            <a:prstGeom prst="straightConnector1">
              <a:avLst/>
            </a:prstGeom>
            <a:ln w="38100">
              <a:solidFill>
                <a:srgbClr val="4DBA44"/>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92FD07F-BA94-56A1-E114-E9F22393E2E3}"/>
                </a:ext>
              </a:extLst>
            </p:cNvPr>
            <p:cNvSpPr/>
            <p:nvPr/>
          </p:nvSpPr>
          <p:spPr>
            <a:xfrm>
              <a:off x="6089895" y="5793785"/>
              <a:ext cx="989815" cy="216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cs typeface="Arial" panose="020B0604020202020204" pitchFamily="34" charset="0"/>
                </a:rPr>
                <a:t>Truck Flow</a:t>
              </a:r>
            </a:p>
          </p:txBody>
        </p:sp>
        <p:sp>
          <p:nvSpPr>
            <p:cNvPr id="34" name="Rectangle 33">
              <a:extLst>
                <a:ext uri="{FF2B5EF4-FFF2-40B4-BE49-F238E27FC236}">
                  <a16:creationId xmlns:a16="http://schemas.microsoft.com/office/drawing/2014/main" id="{A0D85FD7-B6F6-5CDF-A312-77700F5D3DC6}"/>
                </a:ext>
              </a:extLst>
            </p:cNvPr>
            <p:cNvSpPr/>
            <p:nvPr/>
          </p:nvSpPr>
          <p:spPr>
            <a:xfrm>
              <a:off x="7370667" y="1292743"/>
              <a:ext cx="619556" cy="1477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HWY 37</a:t>
              </a:r>
            </a:p>
          </p:txBody>
        </p:sp>
        <p:sp>
          <p:nvSpPr>
            <p:cNvPr id="35" name="Rectangle 34">
              <a:extLst>
                <a:ext uri="{FF2B5EF4-FFF2-40B4-BE49-F238E27FC236}">
                  <a16:creationId xmlns:a16="http://schemas.microsoft.com/office/drawing/2014/main" id="{A93F26E4-2BE7-9B54-179D-ACB8B1A62A8C}"/>
                </a:ext>
              </a:extLst>
            </p:cNvPr>
            <p:cNvSpPr/>
            <p:nvPr/>
          </p:nvSpPr>
          <p:spPr>
            <a:xfrm rot="16200000">
              <a:off x="8410371" y="1815610"/>
              <a:ext cx="619556" cy="1477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257</a:t>
              </a:r>
              <a:r>
                <a:rPr lang="en-US" sz="900" b="1" baseline="30000" dirty="0">
                  <a:solidFill>
                    <a:schemeClr val="tx1"/>
                  </a:solidFill>
                  <a:cs typeface="Arial" panose="020B0604020202020204" pitchFamily="34" charset="0"/>
                </a:rPr>
                <a:t>th</a:t>
              </a:r>
              <a:r>
                <a:rPr lang="en-US" sz="900" b="1" dirty="0">
                  <a:solidFill>
                    <a:schemeClr val="tx1"/>
                  </a:solidFill>
                  <a:cs typeface="Arial" panose="020B0604020202020204" pitchFamily="34" charset="0"/>
                </a:rPr>
                <a:t> St.</a:t>
              </a:r>
            </a:p>
          </p:txBody>
        </p:sp>
        <p:sp>
          <p:nvSpPr>
            <p:cNvPr id="36" name="Rectangle 35">
              <a:extLst>
                <a:ext uri="{FF2B5EF4-FFF2-40B4-BE49-F238E27FC236}">
                  <a16:creationId xmlns:a16="http://schemas.microsoft.com/office/drawing/2014/main" id="{A5AF426D-EE34-7957-DAB2-A105FD7F5E69}"/>
                </a:ext>
              </a:extLst>
            </p:cNvPr>
            <p:cNvSpPr/>
            <p:nvPr/>
          </p:nvSpPr>
          <p:spPr>
            <a:xfrm>
              <a:off x="2872690" y="1653316"/>
              <a:ext cx="880704" cy="192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900" b="1" dirty="0">
                  <a:solidFill>
                    <a:schemeClr val="tx1"/>
                  </a:solidFill>
                  <a:cs typeface="Arial" panose="020B0604020202020204" pitchFamily="34" charset="0"/>
                </a:rPr>
                <a:t>BNSF Mainline</a:t>
              </a:r>
            </a:p>
          </p:txBody>
        </p:sp>
        <p:pic>
          <p:nvPicPr>
            <p:cNvPr id="40" name="Picture 39">
              <a:extLst>
                <a:ext uri="{FF2B5EF4-FFF2-40B4-BE49-F238E27FC236}">
                  <a16:creationId xmlns:a16="http://schemas.microsoft.com/office/drawing/2014/main" id="{38E21048-8895-083B-629C-90AE24FEC1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5178" y="3861215"/>
              <a:ext cx="140473" cy="140473"/>
            </a:xfrm>
            <a:prstGeom prst="rect">
              <a:avLst/>
            </a:prstGeom>
          </p:spPr>
        </p:pic>
      </p:grpSp>
    </p:spTree>
    <p:extLst>
      <p:ext uri="{BB962C8B-B14F-4D97-AF65-F5344CB8AC3E}">
        <p14:creationId xmlns:p14="http://schemas.microsoft.com/office/powerpoint/2010/main" val="3493042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8113-FFED-8036-80C6-A44530976C50}"/>
              </a:ext>
            </a:extLst>
          </p:cNvPr>
          <p:cNvSpPr>
            <a:spLocks noGrp="1"/>
          </p:cNvSpPr>
          <p:nvPr>
            <p:ph type="title"/>
          </p:nvPr>
        </p:nvSpPr>
        <p:spPr>
          <a:xfrm>
            <a:off x="3999432" y="195824"/>
            <a:ext cx="7066363" cy="627638"/>
          </a:xfrm>
        </p:spPr>
        <p:txBody>
          <a:bodyPr>
            <a:noAutofit/>
          </a:bodyPr>
          <a:lstStyle/>
          <a:p>
            <a:r>
              <a:rPr lang="en-US" sz="2400" dirty="0"/>
              <a:t>3D Plant Site Renderings (Northeast View)</a:t>
            </a:r>
          </a:p>
        </p:txBody>
      </p:sp>
      <p:pic>
        <p:nvPicPr>
          <p:cNvPr id="37" name="Picture 36">
            <a:extLst>
              <a:ext uri="{FF2B5EF4-FFF2-40B4-BE49-F238E27FC236}">
                <a16:creationId xmlns:a16="http://schemas.microsoft.com/office/drawing/2014/main" id="{DF212FC8-E508-2B45-99F8-35035AA761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6205" y="688951"/>
            <a:ext cx="10086685" cy="5749171"/>
          </a:xfrm>
          <a:prstGeom prst="rect">
            <a:avLst/>
          </a:prstGeom>
        </p:spPr>
      </p:pic>
    </p:spTree>
    <p:extLst>
      <p:ext uri="{BB962C8B-B14F-4D97-AF65-F5344CB8AC3E}">
        <p14:creationId xmlns:p14="http://schemas.microsoft.com/office/powerpoint/2010/main" val="1587954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8113-FFED-8036-80C6-A44530976C50}"/>
              </a:ext>
            </a:extLst>
          </p:cNvPr>
          <p:cNvSpPr>
            <a:spLocks noGrp="1"/>
          </p:cNvSpPr>
          <p:nvPr>
            <p:ph type="title"/>
          </p:nvPr>
        </p:nvSpPr>
        <p:spPr>
          <a:xfrm>
            <a:off x="3999432" y="195824"/>
            <a:ext cx="7066363" cy="627638"/>
          </a:xfrm>
        </p:spPr>
        <p:txBody>
          <a:bodyPr>
            <a:normAutofit/>
          </a:bodyPr>
          <a:lstStyle/>
          <a:p>
            <a:r>
              <a:rPr lang="en-US" sz="3200" dirty="0"/>
              <a:t>3D Plant Site Renderings (East View)</a:t>
            </a:r>
          </a:p>
        </p:txBody>
      </p:sp>
      <p:pic>
        <p:nvPicPr>
          <p:cNvPr id="4" name="Picture 3">
            <a:extLst>
              <a:ext uri="{FF2B5EF4-FFF2-40B4-BE49-F238E27FC236}">
                <a16:creationId xmlns:a16="http://schemas.microsoft.com/office/drawing/2014/main" id="{4A7ECF0A-80AF-0A96-A3EF-94CEED1E5A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519" y="755262"/>
            <a:ext cx="10093514" cy="5659972"/>
          </a:xfrm>
          <a:prstGeom prst="rect">
            <a:avLst/>
          </a:prstGeom>
        </p:spPr>
      </p:pic>
    </p:spTree>
    <p:extLst>
      <p:ext uri="{BB962C8B-B14F-4D97-AF65-F5344CB8AC3E}">
        <p14:creationId xmlns:p14="http://schemas.microsoft.com/office/powerpoint/2010/main" val="2885437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8113-FFED-8036-80C6-A44530976C50}"/>
              </a:ext>
            </a:extLst>
          </p:cNvPr>
          <p:cNvSpPr>
            <a:spLocks noGrp="1"/>
          </p:cNvSpPr>
          <p:nvPr>
            <p:ph type="title"/>
          </p:nvPr>
        </p:nvSpPr>
        <p:spPr>
          <a:xfrm>
            <a:off x="3999432" y="195824"/>
            <a:ext cx="7066363" cy="627638"/>
          </a:xfrm>
        </p:spPr>
        <p:txBody>
          <a:bodyPr>
            <a:normAutofit fontScale="90000"/>
          </a:bodyPr>
          <a:lstStyle/>
          <a:p>
            <a:r>
              <a:rPr lang="en-US" sz="3200" dirty="0"/>
              <a:t>3D Plant Site Renderings (Aerial View)</a:t>
            </a:r>
          </a:p>
        </p:txBody>
      </p:sp>
      <p:pic>
        <p:nvPicPr>
          <p:cNvPr id="5" name="Picture 4">
            <a:extLst>
              <a:ext uri="{FF2B5EF4-FFF2-40B4-BE49-F238E27FC236}">
                <a16:creationId xmlns:a16="http://schemas.microsoft.com/office/drawing/2014/main" id="{79B632B0-95EE-E6FF-C44C-FAFC7B2643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18"/>
          <a:stretch/>
        </p:blipFill>
        <p:spPr>
          <a:xfrm>
            <a:off x="1126204" y="748816"/>
            <a:ext cx="10131267" cy="5670645"/>
          </a:xfrm>
          <a:prstGeom prst="rect">
            <a:avLst/>
          </a:prstGeom>
        </p:spPr>
      </p:pic>
    </p:spTree>
    <p:extLst>
      <p:ext uri="{BB962C8B-B14F-4D97-AF65-F5344CB8AC3E}">
        <p14:creationId xmlns:p14="http://schemas.microsoft.com/office/powerpoint/2010/main" val="272025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6B5A-F1EE-4A38-C51B-E088628BE79E}"/>
              </a:ext>
            </a:extLst>
          </p:cNvPr>
          <p:cNvSpPr>
            <a:spLocks noGrp="1"/>
          </p:cNvSpPr>
          <p:nvPr>
            <p:ph type="title"/>
          </p:nvPr>
        </p:nvSpPr>
        <p:spPr>
          <a:xfrm>
            <a:off x="2609873" y="521148"/>
            <a:ext cx="7950984" cy="669300"/>
          </a:xfrm>
        </p:spPr>
        <p:txBody>
          <a:bodyPr>
            <a:normAutofit/>
          </a:bodyPr>
          <a:lstStyle/>
          <a:p>
            <a:r>
              <a:rPr lang="en-US" sz="3200" dirty="0"/>
              <a:t>Proposed SDSP Plant – Mitchell, SD</a:t>
            </a:r>
          </a:p>
        </p:txBody>
      </p:sp>
      <p:pic>
        <p:nvPicPr>
          <p:cNvPr id="6" name="Picture 5" descr="A picture containing outdoor, nature, road, way&#10;&#10;Description automatically generated">
            <a:extLst>
              <a:ext uri="{FF2B5EF4-FFF2-40B4-BE49-F238E27FC236}">
                <a16:creationId xmlns:a16="http://schemas.microsoft.com/office/drawing/2014/main" id="{FDFBB500-0C35-9EF7-FFED-816648F57E6C}"/>
              </a:ext>
            </a:extLst>
          </p:cNvPr>
          <p:cNvPicPr>
            <a:picLocks noChangeAspect="1"/>
          </p:cNvPicPr>
          <p:nvPr/>
        </p:nvPicPr>
        <p:blipFill>
          <a:blip r:embed="rId3"/>
          <a:stretch>
            <a:fillRect/>
          </a:stretch>
        </p:blipFill>
        <p:spPr>
          <a:xfrm>
            <a:off x="6095999" y="1180851"/>
            <a:ext cx="4801849" cy="2701040"/>
          </a:xfrm>
          <a:prstGeom prst="rect">
            <a:avLst/>
          </a:prstGeom>
        </p:spPr>
      </p:pic>
      <p:pic>
        <p:nvPicPr>
          <p:cNvPr id="8" name="Picture 7" descr="A picture containing grass, outdoor, green, road&#10;&#10;Description automatically generated">
            <a:extLst>
              <a:ext uri="{FF2B5EF4-FFF2-40B4-BE49-F238E27FC236}">
                <a16:creationId xmlns:a16="http://schemas.microsoft.com/office/drawing/2014/main" id="{E7D77F36-93E4-4EDC-8B1A-DEEF7F64B4BC}"/>
              </a:ext>
            </a:extLst>
          </p:cNvPr>
          <p:cNvPicPr>
            <a:picLocks noChangeAspect="1"/>
          </p:cNvPicPr>
          <p:nvPr/>
        </p:nvPicPr>
        <p:blipFill>
          <a:blip r:embed="rId4"/>
          <a:stretch>
            <a:fillRect/>
          </a:stretch>
        </p:blipFill>
        <p:spPr>
          <a:xfrm>
            <a:off x="6096000" y="3960065"/>
            <a:ext cx="4801849" cy="2701040"/>
          </a:xfrm>
          <a:prstGeom prst="rect">
            <a:avLst/>
          </a:prstGeom>
        </p:spPr>
      </p:pic>
      <p:graphicFrame>
        <p:nvGraphicFramePr>
          <p:cNvPr id="5" name="Table 6">
            <a:extLst>
              <a:ext uri="{FF2B5EF4-FFF2-40B4-BE49-F238E27FC236}">
                <a16:creationId xmlns:a16="http://schemas.microsoft.com/office/drawing/2014/main" id="{4E7F4A8D-76B7-6AEF-C7BC-CE55AFDEB253}"/>
              </a:ext>
            </a:extLst>
          </p:cNvPr>
          <p:cNvGraphicFramePr>
            <a:graphicFrameLocks noGrp="1"/>
          </p:cNvGraphicFramePr>
          <p:nvPr>
            <p:extLst>
              <p:ext uri="{D42A27DB-BD31-4B8C-83A1-F6EECF244321}">
                <p14:modId xmlns:p14="http://schemas.microsoft.com/office/powerpoint/2010/main" val="1939509663"/>
              </p:ext>
            </p:extLst>
          </p:nvPr>
        </p:nvGraphicFramePr>
        <p:xfrm>
          <a:off x="1073790" y="1822296"/>
          <a:ext cx="4907559" cy="370840"/>
        </p:xfrm>
        <a:graphic>
          <a:graphicData uri="http://schemas.openxmlformats.org/drawingml/2006/table">
            <a:tbl>
              <a:tblPr firstRow="1" bandRow="1">
                <a:tableStyleId>{5C22544A-7EE6-4342-B048-85BDC9FD1C3A}</a:tableStyleId>
              </a:tblPr>
              <a:tblGrid>
                <a:gridCol w="4907559">
                  <a:extLst>
                    <a:ext uri="{9D8B030D-6E8A-4147-A177-3AD203B41FA5}">
                      <a16:colId xmlns:a16="http://schemas.microsoft.com/office/drawing/2014/main" val="3573931608"/>
                    </a:ext>
                  </a:extLst>
                </a:gridCol>
              </a:tblGrid>
              <a:tr h="370840">
                <a:tc>
                  <a:txBody>
                    <a:bodyPr/>
                    <a:lstStyle/>
                    <a:p>
                      <a:r>
                        <a:rPr lang="en-US" sz="1400" dirty="0">
                          <a:solidFill>
                            <a:schemeClr val="bg1"/>
                          </a:solidFill>
                        </a:rPr>
                        <a:t>Project Specifications</a:t>
                      </a:r>
                    </a:p>
                  </a:txBody>
                  <a:tcPr/>
                </a:tc>
                <a:extLst>
                  <a:ext uri="{0D108BD9-81ED-4DB2-BD59-A6C34878D82A}">
                    <a16:rowId xmlns:a16="http://schemas.microsoft.com/office/drawing/2014/main" val="3614546574"/>
                  </a:ext>
                </a:extLst>
              </a:tr>
            </a:tbl>
          </a:graphicData>
        </a:graphic>
      </p:graphicFrame>
      <p:graphicFrame>
        <p:nvGraphicFramePr>
          <p:cNvPr id="7" name="Table 8">
            <a:extLst>
              <a:ext uri="{FF2B5EF4-FFF2-40B4-BE49-F238E27FC236}">
                <a16:creationId xmlns:a16="http://schemas.microsoft.com/office/drawing/2014/main" id="{99446A36-657A-9576-0258-414D9B57CAEE}"/>
              </a:ext>
            </a:extLst>
          </p:cNvPr>
          <p:cNvGraphicFramePr>
            <a:graphicFrameLocks noGrp="1"/>
          </p:cNvGraphicFramePr>
          <p:nvPr>
            <p:extLst>
              <p:ext uri="{D42A27DB-BD31-4B8C-83A1-F6EECF244321}">
                <p14:modId xmlns:p14="http://schemas.microsoft.com/office/powerpoint/2010/main" val="484309650"/>
              </p:ext>
            </p:extLst>
          </p:nvPr>
        </p:nvGraphicFramePr>
        <p:xfrm>
          <a:off x="1073790" y="2193136"/>
          <a:ext cx="4907560" cy="3586480"/>
        </p:xfrm>
        <a:graphic>
          <a:graphicData uri="http://schemas.openxmlformats.org/drawingml/2006/table">
            <a:tbl>
              <a:tblPr bandRow="1">
                <a:tableStyleId>{5C22544A-7EE6-4342-B048-85BDC9FD1C3A}</a:tableStyleId>
              </a:tblPr>
              <a:tblGrid>
                <a:gridCol w="2453780">
                  <a:extLst>
                    <a:ext uri="{9D8B030D-6E8A-4147-A177-3AD203B41FA5}">
                      <a16:colId xmlns:a16="http://schemas.microsoft.com/office/drawing/2014/main" val="3234422204"/>
                    </a:ext>
                  </a:extLst>
                </a:gridCol>
                <a:gridCol w="2453780">
                  <a:extLst>
                    <a:ext uri="{9D8B030D-6E8A-4147-A177-3AD203B41FA5}">
                      <a16:colId xmlns:a16="http://schemas.microsoft.com/office/drawing/2014/main" val="3192326909"/>
                    </a:ext>
                  </a:extLst>
                </a:gridCol>
              </a:tblGrid>
              <a:tr h="370840">
                <a:tc>
                  <a:txBody>
                    <a:bodyPr/>
                    <a:lstStyle/>
                    <a:p>
                      <a:r>
                        <a:rPr lang="en-US" sz="1200" dirty="0"/>
                        <a:t>Water</a:t>
                      </a:r>
                    </a:p>
                  </a:txBody>
                  <a:tcPr/>
                </a:tc>
                <a:tc>
                  <a:txBody>
                    <a:bodyPr/>
                    <a:lstStyle/>
                    <a:p>
                      <a:r>
                        <a:rPr lang="en-US" sz="1200" dirty="0"/>
                        <a:t>460,000-530,000 GPD</a:t>
                      </a:r>
                    </a:p>
                  </a:txBody>
                  <a:tcPr/>
                </a:tc>
                <a:extLst>
                  <a:ext uri="{0D108BD9-81ED-4DB2-BD59-A6C34878D82A}">
                    <a16:rowId xmlns:a16="http://schemas.microsoft.com/office/drawing/2014/main" val="2211801944"/>
                  </a:ext>
                </a:extLst>
              </a:tr>
              <a:tr h="370840">
                <a:tc>
                  <a:txBody>
                    <a:bodyPr/>
                    <a:lstStyle/>
                    <a:p>
                      <a:r>
                        <a:rPr lang="en-US" sz="1200" dirty="0"/>
                        <a:t>Wastewater</a:t>
                      </a:r>
                    </a:p>
                  </a:txBody>
                  <a:tcPr/>
                </a:tc>
                <a:tc>
                  <a:txBody>
                    <a:bodyPr/>
                    <a:lstStyle/>
                    <a:p>
                      <a:r>
                        <a:rPr lang="en-US" sz="1200" dirty="0"/>
                        <a:t>85-90 GPM est.</a:t>
                      </a:r>
                    </a:p>
                  </a:txBody>
                  <a:tcPr/>
                </a:tc>
                <a:extLst>
                  <a:ext uri="{0D108BD9-81ED-4DB2-BD59-A6C34878D82A}">
                    <a16:rowId xmlns:a16="http://schemas.microsoft.com/office/drawing/2014/main" val="3135498114"/>
                  </a:ext>
                </a:extLst>
              </a:tr>
              <a:tr h="370840">
                <a:tc>
                  <a:txBody>
                    <a:bodyPr/>
                    <a:lstStyle/>
                    <a:p>
                      <a:endParaRPr lang="en-US" sz="1200" dirty="0"/>
                    </a:p>
                    <a:p>
                      <a:r>
                        <a:rPr lang="en-US" sz="1200" dirty="0"/>
                        <a:t>Power</a:t>
                      </a:r>
                    </a:p>
                  </a:txBody>
                  <a:tcPr/>
                </a:tc>
                <a:tc>
                  <a:txBody>
                    <a:bodyPr/>
                    <a:lstStyle/>
                    <a:p>
                      <a:pPr marL="285750" indent="-285750">
                        <a:buFont typeface="Wingdings" panose="05000000000000000000" pitchFamily="2" charset="2"/>
                        <a:buChar char="§"/>
                      </a:pPr>
                      <a:r>
                        <a:rPr lang="en-US" sz="1200" dirty="0"/>
                        <a:t>6.0 – 6.5 MW</a:t>
                      </a:r>
                    </a:p>
                    <a:p>
                      <a:pPr marL="285750" indent="-285750">
                        <a:buFont typeface="Wingdings" panose="05000000000000000000" pitchFamily="2" charset="2"/>
                        <a:buChar char="§"/>
                      </a:pPr>
                      <a:r>
                        <a:rPr lang="en-US" sz="1200" dirty="0"/>
                        <a:t>5,000 – 6,700 kW total demand</a:t>
                      </a:r>
                    </a:p>
                  </a:txBody>
                  <a:tcPr/>
                </a:tc>
                <a:extLst>
                  <a:ext uri="{0D108BD9-81ED-4DB2-BD59-A6C34878D82A}">
                    <a16:rowId xmlns:a16="http://schemas.microsoft.com/office/drawing/2014/main" val="29508399"/>
                  </a:ext>
                </a:extLst>
              </a:tr>
              <a:tr h="370840">
                <a:tc>
                  <a:txBody>
                    <a:bodyPr/>
                    <a:lstStyle/>
                    <a:p>
                      <a:r>
                        <a:rPr lang="en-US" sz="1200" dirty="0"/>
                        <a:t>Natural Gas</a:t>
                      </a:r>
                    </a:p>
                  </a:txBody>
                  <a:tcPr/>
                </a:tc>
                <a:tc>
                  <a:txBody>
                    <a:bodyPr/>
                    <a:lstStyle/>
                    <a:p>
                      <a:r>
                        <a:rPr lang="en-US" sz="1200" dirty="0"/>
                        <a:t>3,000 MMBtu/day</a:t>
                      </a:r>
                    </a:p>
                  </a:txBody>
                  <a:tcPr/>
                </a:tc>
                <a:extLst>
                  <a:ext uri="{0D108BD9-81ED-4DB2-BD59-A6C34878D82A}">
                    <a16:rowId xmlns:a16="http://schemas.microsoft.com/office/drawing/2014/main" val="1037410210"/>
                  </a:ext>
                </a:extLst>
              </a:tr>
              <a:tr h="370840">
                <a:tc>
                  <a:txBody>
                    <a:bodyPr/>
                    <a:lstStyle/>
                    <a:p>
                      <a:endParaRPr lang="en-US" sz="1200" dirty="0"/>
                    </a:p>
                    <a:p>
                      <a:r>
                        <a:rPr lang="en-US" sz="1200" dirty="0"/>
                        <a:t>Bu. Commodities/Year</a:t>
                      </a:r>
                    </a:p>
                  </a:txBody>
                  <a:tcPr/>
                </a:tc>
                <a:tc>
                  <a:txBody>
                    <a:bodyPr/>
                    <a:lstStyle/>
                    <a:p>
                      <a:pPr marL="285750" indent="-285750">
                        <a:buFont typeface="Wingdings" panose="05000000000000000000" pitchFamily="2" charset="2"/>
                        <a:buChar char="§"/>
                      </a:pPr>
                      <a:r>
                        <a:rPr lang="en-US" sz="1200" dirty="0"/>
                        <a:t>35,000,000 bu. at 100% soy crush</a:t>
                      </a:r>
                    </a:p>
                    <a:p>
                      <a:pPr marL="285750" indent="-285750">
                        <a:buFont typeface="Wingdings" panose="05000000000000000000" pitchFamily="2" charset="2"/>
                        <a:buChar char="§"/>
                      </a:pPr>
                      <a:r>
                        <a:rPr lang="en-US" sz="1200" dirty="0"/>
                        <a:t>850,000 tons – high oilseed crops at 100% crush</a:t>
                      </a:r>
                    </a:p>
                  </a:txBody>
                  <a:tcPr/>
                </a:tc>
                <a:extLst>
                  <a:ext uri="{0D108BD9-81ED-4DB2-BD59-A6C34878D82A}">
                    <a16:rowId xmlns:a16="http://schemas.microsoft.com/office/drawing/2014/main" val="3851227413"/>
                  </a:ext>
                </a:extLst>
              </a:tr>
              <a:tr h="370840">
                <a:tc>
                  <a:txBody>
                    <a:bodyPr/>
                    <a:lstStyle/>
                    <a:p>
                      <a:r>
                        <a:rPr lang="en-US" sz="1200" dirty="0"/>
                        <a:t>CapEx Numbers</a:t>
                      </a:r>
                    </a:p>
                  </a:txBody>
                  <a:tcPr/>
                </a:tc>
                <a:tc>
                  <a:txBody>
                    <a:bodyPr/>
                    <a:lstStyle/>
                    <a:p>
                      <a:r>
                        <a:rPr lang="en-US" sz="1200" dirty="0"/>
                        <a:t>$504,000,000</a:t>
                      </a:r>
                    </a:p>
                  </a:txBody>
                  <a:tcPr/>
                </a:tc>
                <a:extLst>
                  <a:ext uri="{0D108BD9-81ED-4DB2-BD59-A6C34878D82A}">
                    <a16:rowId xmlns:a16="http://schemas.microsoft.com/office/drawing/2014/main" val="348587924"/>
                  </a:ext>
                </a:extLst>
              </a:tr>
              <a:tr h="370840">
                <a:tc>
                  <a:txBody>
                    <a:bodyPr/>
                    <a:lstStyle/>
                    <a:p>
                      <a:r>
                        <a:rPr lang="en-US" sz="1200" dirty="0"/>
                        <a:t>Employees</a:t>
                      </a:r>
                    </a:p>
                  </a:txBody>
                  <a:tcPr/>
                </a:tc>
                <a:tc>
                  <a:txBody>
                    <a:bodyPr/>
                    <a:lstStyle/>
                    <a:p>
                      <a:pPr marL="285750" indent="-285750">
                        <a:buFont typeface="Wingdings" panose="05000000000000000000" pitchFamily="2" charset="2"/>
                        <a:buChar char="§"/>
                      </a:pPr>
                      <a:r>
                        <a:rPr lang="en-US" sz="1200" dirty="0"/>
                        <a:t>85 FTEs</a:t>
                      </a:r>
                    </a:p>
                    <a:p>
                      <a:pPr marL="285750" indent="-285750">
                        <a:buFont typeface="Wingdings" panose="05000000000000000000" pitchFamily="2" charset="2"/>
                        <a:buChar char="§"/>
                      </a:pPr>
                      <a:r>
                        <a:rPr lang="en-US" sz="1200" dirty="0"/>
                        <a:t>Competitive Wages</a:t>
                      </a:r>
                    </a:p>
                    <a:p>
                      <a:pPr marL="285750" indent="-285750">
                        <a:buFont typeface="Wingdings" panose="05000000000000000000" pitchFamily="2" charset="2"/>
                        <a:buChar char="§"/>
                      </a:pPr>
                      <a:r>
                        <a:rPr lang="en-US" sz="1200" dirty="0"/>
                        <a:t>Full Benefit Packages</a:t>
                      </a:r>
                    </a:p>
                  </a:txBody>
                  <a:tcPr/>
                </a:tc>
                <a:extLst>
                  <a:ext uri="{0D108BD9-81ED-4DB2-BD59-A6C34878D82A}">
                    <a16:rowId xmlns:a16="http://schemas.microsoft.com/office/drawing/2014/main" val="3962973819"/>
                  </a:ext>
                </a:extLst>
              </a:tr>
            </a:tbl>
          </a:graphicData>
        </a:graphic>
      </p:graphicFrame>
    </p:spTree>
    <p:extLst>
      <p:ext uri="{BB962C8B-B14F-4D97-AF65-F5344CB8AC3E}">
        <p14:creationId xmlns:p14="http://schemas.microsoft.com/office/powerpoint/2010/main" val="1323016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6B5A-F1EE-4A38-C51B-E088628BE79E}"/>
              </a:ext>
            </a:extLst>
          </p:cNvPr>
          <p:cNvSpPr>
            <a:spLocks noGrp="1"/>
          </p:cNvSpPr>
          <p:nvPr>
            <p:ph type="title"/>
          </p:nvPr>
        </p:nvSpPr>
        <p:spPr>
          <a:xfrm>
            <a:off x="2609873" y="521148"/>
            <a:ext cx="7950984" cy="669300"/>
          </a:xfrm>
        </p:spPr>
        <p:txBody>
          <a:bodyPr>
            <a:normAutofit/>
          </a:bodyPr>
          <a:lstStyle/>
          <a:p>
            <a:r>
              <a:rPr lang="en-US" sz="3200" dirty="0"/>
              <a:t>Proposed SDSP Plant – Mitchell, SD</a:t>
            </a:r>
          </a:p>
        </p:txBody>
      </p:sp>
      <p:sp>
        <p:nvSpPr>
          <p:cNvPr id="14" name="TextBox 13">
            <a:extLst>
              <a:ext uri="{FF2B5EF4-FFF2-40B4-BE49-F238E27FC236}">
                <a16:creationId xmlns:a16="http://schemas.microsoft.com/office/drawing/2014/main" id="{5E534193-B1AF-D041-EA85-5C8419CD0C2D}"/>
              </a:ext>
            </a:extLst>
          </p:cNvPr>
          <p:cNvSpPr txBox="1"/>
          <p:nvPr/>
        </p:nvSpPr>
        <p:spPr>
          <a:xfrm>
            <a:off x="1117581" y="993325"/>
            <a:ext cx="5612235" cy="2339102"/>
          </a:xfrm>
          <a:prstGeom prst="rect">
            <a:avLst/>
          </a:prstGeom>
          <a:noFill/>
        </p:spPr>
        <p:txBody>
          <a:bodyPr wrap="square">
            <a:spAutoFit/>
          </a:bodyPr>
          <a:lstStyle/>
          <a:p>
            <a:pPr marL="285750" indent="-285750">
              <a:buClr>
                <a:schemeClr val="accent6">
                  <a:lumMod val="60000"/>
                  <a:lumOff val="40000"/>
                </a:schemeClr>
              </a:buClr>
              <a:buFont typeface="Wingdings" panose="05000000000000000000" pitchFamily="2" charset="2"/>
              <a:buChar char="§"/>
            </a:pPr>
            <a:r>
              <a:rPr lang="en-US" sz="1200" dirty="0"/>
              <a:t>85</a:t>
            </a:r>
            <a:r>
              <a:rPr lang="en-US" sz="1400" dirty="0"/>
              <a:t> </a:t>
            </a:r>
            <a:r>
              <a:rPr lang="en-US" sz="1200" dirty="0"/>
              <a:t>Full-Time Employees </a:t>
            </a:r>
          </a:p>
          <a:p>
            <a:pPr marL="742950" lvl="1" indent="-285750">
              <a:buClr>
                <a:schemeClr val="accent6">
                  <a:lumMod val="60000"/>
                  <a:lumOff val="40000"/>
                </a:schemeClr>
              </a:buClr>
              <a:buFont typeface="Wingdings" panose="05000000000000000000" pitchFamily="2" charset="2"/>
              <a:buChar char="§"/>
            </a:pPr>
            <a:r>
              <a:rPr lang="en-US" sz="1200" dirty="0"/>
              <a:t>Estimated $4.25+ Million in Annual Salaries</a:t>
            </a:r>
          </a:p>
          <a:p>
            <a:pPr marL="742950" lvl="1" indent="-285750">
              <a:buClr>
                <a:schemeClr val="accent6">
                  <a:lumMod val="60000"/>
                  <a:lumOff val="40000"/>
                </a:schemeClr>
              </a:buClr>
              <a:buFont typeface="Wingdings" panose="05000000000000000000" pitchFamily="2" charset="2"/>
              <a:buChar char="§"/>
            </a:pPr>
            <a:r>
              <a:rPr lang="en-US" sz="1200" dirty="0"/>
              <a:t>Indirect benefits, including but not limited to grocery purchases, restaurant services, housing, utilities, health care, increased tax revenue, etc.</a:t>
            </a:r>
          </a:p>
          <a:p>
            <a:pPr marL="742950" lvl="1" indent="-285750">
              <a:buClr>
                <a:schemeClr val="accent6">
                  <a:lumMod val="60000"/>
                  <a:lumOff val="40000"/>
                </a:schemeClr>
              </a:buClr>
              <a:buFont typeface="Wingdings" panose="05000000000000000000" pitchFamily="2" charset="2"/>
              <a:buChar char="§"/>
            </a:pPr>
            <a:endParaRPr lang="en-US" sz="1200" dirty="0"/>
          </a:p>
          <a:p>
            <a:pPr marL="285750" indent="-285750">
              <a:buClr>
                <a:schemeClr val="accent6">
                  <a:lumMod val="60000"/>
                  <a:lumOff val="40000"/>
                </a:schemeClr>
              </a:buClr>
              <a:buFont typeface="Wingdings" panose="05000000000000000000" pitchFamily="2" charset="2"/>
              <a:buChar char="§"/>
            </a:pPr>
            <a:r>
              <a:rPr lang="en-US" sz="1200" dirty="0"/>
              <a:t>Utilization of Local Providers across the board</a:t>
            </a:r>
          </a:p>
          <a:p>
            <a:pPr marL="285750" indent="-285750">
              <a:buClr>
                <a:schemeClr val="accent6">
                  <a:lumMod val="60000"/>
                  <a:lumOff val="40000"/>
                </a:schemeClr>
              </a:buClr>
              <a:buFont typeface="Wingdings" panose="05000000000000000000" pitchFamily="2" charset="2"/>
              <a:buChar char="§"/>
            </a:pPr>
            <a:endParaRPr lang="en-US" sz="1200" dirty="0"/>
          </a:p>
          <a:p>
            <a:pPr marL="285750" indent="-285750">
              <a:buClr>
                <a:schemeClr val="accent6">
                  <a:lumMod val="60000"/>
                  <a:lumOff val="40000"/>
                </a:schemeClr>
              </a:buClr>
              <a:buFont typeface="Wingdings" panose="05000000000000000000" pitchFamily="2" charset="2"/>
              <a:buChar char="§"/>
            </a:pPr>
            <a:r>
              <a:rPr lang="en-US" sz="1200" dirty="0"/>
              <a:t>State Sales Tax, City Sales Tax &amp; Contractors Excise Tax Revenue</a:t>
            </a:r>
          </a:p>
          <a:p>
            <a:pPr marL="285750" indent="-285750">
              <a:buClr>
                <a:schemeClr val="accent6">
                  <a:lumMod val="60000"/>
                  <a:lumOff val="40000"/>
                </a:schemeClr>
              </a:buClr>
              <a:buFont typeface="Wingdings" panose="05000000000000000000" pitchFamily="2" charset="2"/>
              <a:buChar char="§"/>
            </a:pPr>
            <a:endParaRPr lang="en-US" sz="1200" dirty="0"/>
          </a:p>
          <a:p>
            <a:pPr marL="285750" indent="-285750">
              <a:buClr>
                <a:schemeClr val="accent6">
                  <a:lumMod val="60000"/>
                  <a:lumOff val="40000"/>
                </a:schemeClr>
              </a:buClr>
              <a:buFont typeface="Wingdings" panose="05000000000000000000" pitchFamily="2" charset="2"/>
              <a:buChar char="§"/>
            </a:pPr>
            <a:r>
              <a:rPr lang="en-US" sz="1200" dirty="0"/>
              <a:t>High demand for locally produced grains </a:t>
            </a:r>
          </a:p>
          <a:p>
            <a:pPr marL="742950" lvl="1" indent="-285750">
              <a:buClr>
                <a:schemeClr val="accent6">
                  <a:lumMod val="60000"/>
                  <a:lumOff val="40000"/>
                </a:schemeClr>
              </a:buClr>
              <a:buFont typeface="Wingdings" panose="05000000000000000000" pitchFamily="2" charset="2"/>
              <a:buChar char="§"/>
            </a:pPr>
            <a:r>
              <a:rPr lang="en-US" sz="1200" dirty="0"/>
              <a:t>Positively impacting basis for farmers</a:t>
            </a:r>
          </a:p>
        </p:txBody>
      </p:sp>
      <p:grpSp>
        <p:nvGrpSpPr>
          <p:cNvPr id="6" name="Group 5">
            <a:extLst>
              <a:ext uri="{FF2B5EF4-FFF2-40B4-BE49-F238E27FC236}">
                <a16:creationId xmlns:a16="http://schemas.microsoft.com/office/drawing/2014/main" id="{AB0F4C2B-667B-FEBF-30DF-2C8B237B9649}"/>
              </a:ext>
            </a:extLst>
          </p:cNvPr>
          <p:cNvGrpSpPr>
            <a:grpSpLocks noChangeAspect="1"/>
          </p:cNvGrpSpPr>
          <p:nvPr/>
        </p:nvGrpSpPr>
        <p:grpSpPr>
          <a:xfrm>
            <a:off x="1117581" y="3670981"/>
            <a:ext cx="4804633" cy="3105433"/>
            <a:chOff x="1254261" y="1287520"/>
            <a:chExt cx="6248400" cy="4038600"/>
          </a:xfrm>
        </p:grpSpPr>
        <p:pic>
          <p:nvPicPr>
            <p:cNvPr id="8" name="Picture 7">
              <a:extLst>
                <a:ext uri="{FF2B5EF4-FFF2-40B4-BE49-F238E27FC236}">
                  <a16:creationId xmlns:a16="http://schemas.microsoft.com/office/drawing/2014/main" id="{10714C3D-D291-B60A-677F-222E539698B5}"/>
                </a:ext>
              </a:extLst>
            </p:cNvPr>
            <p:cNvPicPr>
              <a:picLocks noChangeAspect="1"/>
            </p:cNvPicPr>
            <p:nvPr/>
          </p:nvPicPr>
          <p:blipFill>
            <a:blip r:embed="rId3"/>
            <a:stretch>
              <a:fillRect/>
            </a:stretch>
          </p:blipFill>
          <p:spPr>
            <a:xfrm>
              <a:off x="1254261" y="1287520"/>
              <a:ext cx="6248400" cy="4038600"/>
            </a:xfrm>
            <a:prstGeom prst="rect">
              <a:avLst/>
            </a:prstGeom>
            <a:ln>
              <a:solidFill>
                <a:srgbClr val="FAB012"/>
              </a:solidFill>
            </a:ln>
          </p:spPr>
        </p:pic>
        <p:sp>
          <p:nvSpPr>
            <p:cNvPr id="9" name="Oval 8">
              <a:extLst>
                <a:ext uri="{FF2B5EF4-FFF2-40B4-BE49-F238E27FC236}">
                  <a16:creationId xmlns:a16="http://schemas.microsoft.com/office/drawing/2014/main" id="{4C98FF48-B000-2E81-2EE8-6E2B77224E58}"/>
                </a:ext>
              </a:extLst>
            </p:cNvPr>
            <p:cNvSpPr>
              <a:spLocks noChangeAspect="1"/>
            </p:cNvSpPr>
            <p:nvPr/>
          </p:nvSpPr>
          <p:spPr>
            <a:xfrm>
              <a:off x="5961624" y="3897562"/>
              <a:ext cx="146304" cy="146304"/>
            </a:xfrm>
            <a:prstGeom prst="ellipse">
              <a:avLst/>
            </a:prstGeom>
            <a:solidFill>
              <a:srgbClr val="FAB012"/>
            </a:solidFill>
            <a:ln w="19050">
              <a:solidFill>
                <a:srgbClr val="7089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 name="Straight Connector 9">
            <a:extLst>
              <a:ext uri="{FF2B5EF4-FFF2-40B4-BE49-F238E27FC236}">
                <a16:creationId xmlns:a16="http://schemas.microsoft.com/office/drawing/2014/main" id="{1FD55DEC-73C7-4E36-2206-648A1238BF7C}"/>
              </a:ext>
            </a:extLst>
          </p:cNvPr>
          <p:cNvCxnSpPr>
            <a:cxnSpLocks/>
          </p:cNvCxnSpPr>
          <p:nvPr/>
        </p:nvCxnSpPr>
        <p:spPr>
          <a:xfrm flipV="1">
            <a:off x="4849751" y="2609152"/>
            <a:ext cx="1540427" cy="3091899"/>
          </a:xfrm>
          <a:prstGeom prst="line">
            <a:avLst/>
          </a:prstGeom>
          <a:ln w="28575">
            <a:solidFill>
              <a:srgbClr val="7089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C51BB6-B532-FECE-8110-A2265F210A26}"/>
              </a:ext>
            </a:extLst>
          </p:cNvPr>
          <p:cNvCxnSpPr>
            <a:cxnSpLocks/>
          </p:cNvCxnSpPr>
          <p:nvPr/>
        </p:nvCxnSpPr>
        <p:spPr>
          <a:xfrm flipV="1">
            <a:off x="4849751" y="4928213"/>
            <a:ext cx="1628006" cy="772838"/>
          </a:xfrm>
          <a:prstGeom prst="line">
            <a:avLst/>
          </a:prstGeom>
          <a:ln w="28575">
            <a:solidFill>
              <a:srgbClr val="708947"/>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349F012-2CF6-CB74-B1BA-B56278DAE9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2047" y="3868104"/>
            <a:ext cx="1895700" cy="515242"/>
          </a:xfrm>
          <a:prstGeom prst="rect">
            <a:avLst/>
          </a:prstGeom>
          <a:ln>
            <a:solidFill>
              <a:srgbClr val="FFC000"/>
            </a:solidFill>
          </a:ln>
        </p:spPr>
      </p:pic>
      <p:graphicFrame>
        <p:nvGraphicFramePr>
          <p:cNvPr id="4" name="Table 14">
            <a:extLst>
              <a:ext uri="{FF2B5EF4-FFF2-40B4-BE49-F238E27FC236}">
                <a16:creationId xmlns:a16="http://schemas.microsoft.com/office/drawing/2014/main" id="{72446EF8-C0DC-497D-22C0-76E72C22BD38}"/>
              </a:ext>
            </a:extLst>
          </p:cNvPr>
          <p:cNvGraphicFramePr>
            <a:graphicFrameLocks noGrp="1"/>
          </p:cNvGraphicFramePr>
          <p:nvPr>
            <p:extLst>
              <p:ext uri="{D42A27DB-BD31-4B8C-83A1-F6EECF244321}">
                <p14:modId xmlns:p14="http://schemas.microsoft.com/office/powerpoint/2010/main" val="362567227"/>
              </p:ext>
            </p:extLst>
          </p:nvPr>
        </p:nvGraphicFramePr>
        <p:xfrm>
          <a:off x="6304456" y="2460764"/>
          <a:ext cx="4876726" cy="1280160"/>
        </p:xfrm>
        <a:graphic>
          <a:graphicData uri="http://schemas.openxmlformats.org/drawingml/2006/table">
            <a:tbl>
              <a:tblPr bandRow="1">
                <a:tableStyleId>{5C22544A-7EE6-4342-B048-85BDC9FD1C3A}</a:tableStyleId>
              </a:tblPr>
              <a:tblGrid>
                <a:gridCol w="2438363">
                  <a:extLst>
                    <a:ext uri="{9D8B030D-6E8A-4147-A177-3AD203B41FA5}">
                      <a16:colId xmlns:a16="http://schemas.microsoft.com/office/drawing/2014/main" val="4010580979"/>
                    </a:ext>
                  </a:extLst>
                </a:gridCol>
                <a:gridCol w="2438363">
                  <a:extLst>
                    <a:ext uri="{9D8B030D-6E8A-4147-A177-3AD203B41FA5}">
                      <a16:colId xmlns:a16="http://schemas.microsoft.com/office/drawing/2014/main" val="17055031"/>
                    </a:ext>
                  </a:extLst>
                </a:gridCol>
              </a:tblGrid>
              <a:tr h="219407">
                <a:tc>
                  <a:txBody>
                    <a:bodyPr/>
                    <a:lstStyle/>
                    <a:p>
                      <a:r>
                        <a:rPr lang="en-US" sz="1200" dirty="0"/>
                        <a:t>Location</a:t>
                      </a:r>
                    </a:p>
                  </a:txBody>
                  <a:tcPr/>
                </a:tc>
                <a:tc>
                  <a:txBody>
                    <a:bodyPr/>
                    <a:lstStyle/>
                    <a:p>
                      <a:r>
                        <a:rPr lang="en-US" sz="1200" dirty="0"/>
                        <a:t>Mitchell, SD</a:t>
                      </a:r>
                    </a:p>
                  </a:txBody>
                  <a:tcPr/>
                </a:tc>
                <a:extLst>
                  <a:ext uri="{0D108BD9-81ED-4DB2-BD59-A6C34878D82A}">
                    <a16:rowId xmlns:a16="http://schemas.microsoft.com/office/drawing/2014/main" val="870245323"/>
                  </a:ext>
                </a:extLst>
              </a:tr>
              <a:tr h="219407">
                <a:tc>
                  <a:txBody>
                    <a:bodyPr/>
                    <a:lstStyle/>
                    <a:p>
                      <a:r>
                        <a:rPr lang="en-US" sz="1200" dirty="0"/>
                        <a:t>Site Acreage</a:t>
                      </a:r>
                    </a:p>
                  </a:txBody>
                  <a:tcPr/>
                </a:tc>
                <a:tc>
                  <a:txBody>
                    <a:bodyPr/>
                    <a:lstStyle/>
                    <a:p>
                      <a:r>
                        <a:rPr lang="en-US" sz="1200" dirty="0"/>
                        <a:t>296+/- (under option)</a:t>
                      </a:r>
                    </a:p>
                  </a:txBody>
                  <a:tcPr/>
                </a:tc>
                <a:extLst>
                  <a:ext uri="{0D108BD9-81ED-4DB2-BD59-A6C34878D82A}">
                    <a16:rowId xmlns:a16="http://schemas.microsoft.com/office/drawing/2014/main" val="1847815716"/>
                  </a:ext>
                </a:extLst>
              </a:tr>
              <a:tr h="219407">
                <a:tc>
                  <a:txBody>
                    <a:bodyPr/>
                    <a:lstStyle/>
                    <a:p>
                      <a:r>
                        <a:rPr lang="en-US" sz="1200" dirty="0"/>
                        <a:t>Logistics Infrastructure</a:t>
                      </a:r>
                    </a:p>
                  </a:txBody>
                  <a:tcPr/>
                </a:tc>
                <a:tc>
                  <a:txBody>
                    <a:bodyPr/>
                    <a:lstStyle/>
                    <a:p>
                      <a:r>
                        <a:rPr lang="en-US" sz="1200" dirty="0"/>
                        <a:t>Adjacent to BNSF Railway Mainline</a:t>
                      </a:r>
                    </a:p>
                  </a:txBody>
                  <a:tcPr/>
                </a:tc>
                <a:extLst>
                  <a:ext uri="{0D108BD9-81ED-4DB2-BD59-A6C34878D82A}">
                    <a16:rowId xmlns:a16="http://schemas.microsoft.com/office/drawing/2014/main" val="2934272912"/>
                  </a:ext>
                </a:extLst>
              </a:tr>
              <a:tr h="219407">
                <a:tc>
                  <a:txBody>
                    <a:bodyPr/>
                    <a:lstStyle/>
                    <a:p>
                      <a:r>
                        <a:rPr lang="en-US" sz="1200" dirty="0"/>
                        <a:t>Estimated Labor</a:t>
                      </a:r>
                    </a:p>
                  </a:txBody>
                  <a:tcPr/>
                </a:tc>
                <a:tc>
                  <a:txBody>
                    <a:bodyPr/>
                    <a:lstStyle/>
                    <a:p>
                      <a:r>
                        <a:rPr lang="en-US" sz="1200" dirty="0"/>
                        <a:t>85 Full-Time Employees</a:t>
                      </a:r>
                    </a:p>
                  </a:txBody>
                  <a:tcPr/>
                </a:tc>
                <a:extLst>
                  <a:ext uri="{0D108BD9-81ED-4DB2-BD59-A6C34878D82A}">
                    <a16:rowId xmlns:a16="http://schemas.microsoft.com/office/drawing/2014/main" val="3539704302"/>
                  </a:ext>
                </a:extLst>
              </a:tr>
            </a:tbl>
          </a:graphicData>
        </a:graphic>
      </p:graphicFrame>
      <p:graphicFrame>
        <p:nvGraphicFramePr>
          <p:cNvPr id="15" name="Table 15">
            <a:extLst>
              <a:ext uri="{FF2B5EF4-FFF2-40B4-BE49-F238E27FC236}">
                <a16:creationId xmlns:a16="http://schemas.microsoft.com/office/drawing/2014/main" id="{1392BE9F-87BD-D3EB-4BB7-94E39B92C528}"/>
              </a:ext>
            </a:extLst>
          </p:cNvPr>
          <p:cNvGraphicFramePr>
            <a:graphicFrameLocks noGrp="1"/>
          </p:cNvGraphicFramePr>
          <p:nvPr>
            <p:extLst>
              <p:ext uri="{D42A27DB-BD31-4B8C-83A1-F6EECF244321}">
                <p14:modId xmlns:p14="http://schemas.microsoft.com/office/powerpoint/2010/main" val="3015513794"/>
              </p:ext>
            </p:extLst>
          </p:nvPr>
        </p:nvGraphicFramePr>
        <p:xfrm>
          <a:off x="6304454" y="2108392"/>
          <a:ext cx="4876727" cy="370840"/>
        </p:xfrm>
        <a:graphic>
          <a:graphicData uri="http://schemas.openxmlformats.org/drawingml/2006/table">
            <a:tbl>
              <a:tblPr firstRow="1" bandRow="1">
                <a:tableStyleId>{5C22544A-7EE6-4342-B048-85BDC9FD1C3A}</a:tableStyleId>
              </a:tblPr>
              <a:tblGrid>
                <a:gridCol w="4876727">
                  <a:extLst>
                    <a:ext uri="{9D8B030D-6E8A-4147-A177-3AD203B41FA5}">
                      <a16:colId xmlns:a16="http://schemas.microsoft.com/office/drawing/2014/main" val="3278819043"/>
                    </a:ext>
                  </a:extLst>
                </a:gridCol>
              </a:tblGrid>
              <a:tr h="370840">
                <a:tc>
                  <a:txBody>
                    <a:bodyPr/>
                    <a:lstStyle/>
                    <a:p>
                      <a:r>
                        <a:rPr lang="en-US" sz="1400" dirty="0">
                          <a:solidFill>
                            <a:sysClr val="windowText" lastClr="000000"/>
                          </a:solidFill>
                        </a:rPr>
                        <a:t>Site &amp; Switch Facility Profile</a:t>
                      </a:r>
                    </a:p>
                  </a:txBody>
                  <a:tcPr/>
                </a:tc>
                <a:extLst>
                  <a:ext uri="{0D108BD9-81ED-4DB2-BD59-A6C34878D82A}">
                    <a16:rowId xmlns:a16="http://schemas.microsoft.com/office/drawing/2014/main" val="1473614803"/>
                  </a:ext>
                </a:extLst>
              </a:tr>
            </a:tbl>
          </a:graphicData>
        </a:graphic>
      </p:graphicFrame>
      <p:graphicFrame>
        <p:nvGraphicFramePr>
          <p:cNvPr id="16" name="Table 15">
            <a:extLst>
              <a:ext uri="{FF2B5EF4-FFF2-40B4-BE49-F238E27FC236}">
                <a16:creationId xmlns:a16="http://schemas.microsoft.com/office/drawing/2014/main" id="{20A996E5-0C88-DBEB-FDB6-E29A70EA180A}"/>
              </a:ext>
            </a:extLst>
          </p:cNvPr>
          <p:cNvGraphicFramePr>
            <a:graphicFrameLocks noGrp="1"/>
          </p:cNvGraphicFramePr>
          <p:nvPr>
            <p:extLst>
              <p:ext uri="{D42A27DB-BD31-4B8C-83A1-F6EECF244321}">
                <p14:modId xmlns:p14="http://schemas.microsoft.com/office/powerpoint/2010/main" val="2057784148"/>
              </p:ext>
            </p:extLst>
          </p:nvPr>
        </p:nvGraphicFramePr>
        <p:xfrm>
          <a:off x="6304453" y="3757399"/>
          <a:ext cx="4876727" cy="370840"/>
        </p:xfrm>
        <a:graphic>
          <a:graphicData uri="http://schemas.openxmlformats.org/drawingml/2006/table">
            <a:tbl>
              <a:tblPr firstRow="1" bandRow="1">
                <a:tableStyleId>{5C22544A-7EE6-4342-B048-85BDC9FD1C3A}</a:tableStyleId>
              </a:tblPr>
              <a:tblGrid>
                <a:gridCol w="4876727">
                  <a:extLst>
                    <a:ext uri="{9D8B030D-6E8A-4147-A177-3AD203B41FA5}">
                      <a16:colId xmlns:a16="http://schemas.microsoft.com/office/drawing/2014/main" val="3278819043"/>
                    </a:ext>
                  </a:extLst>
                </a:gridCol>
              </a:tblGrid>
              <a:tr h="370840">
                <a:tc>
                  <a:txBody>
                    <a:bodyPr/>
                    <a:lstStyle/>
                    <a:p>
                      <a:r>
                        <a:rPr lang="en-US" sz="1400" dirty="0">
                          <a:solidFill>
                            <a:sysClr val="windowText" lastClr="000000"/>
                          </a:solidFill>
                        </a:rPr>
                        <a:t>Project Highlights</a:t>
                      </a:r>
                    </a:p>
                  </a:txBody>
                  <a:tcPr/>
                </a:tc>
                <a:extLst>
                  <a:ext uri="{0D108BD9-81ED-4DB2-BD59-A6C34878D82A}">
                    <a16:rowId xmlns:a16="http://schemas.microsoft.com/office/drawing/2014/main" val="1473614803"/>
                  </a:ext>
                </a:extLst>
              </a:tr>
            </a:tbl>
          </a:graphicData>
        </a:graphic>
      </p:graphicFrame>
      <p:graphicFrame>
        <p:nvGraphicFramePr>
          <p:cNvPr id="17" name="Table 14">
            <a:extLst>
              <a:ext uri="{FF2B5EF4-FFF2-40B4-BE49-F238E27FC236}">
                <a16:creationId xmlns:a16="http://schemas.microsoft.com/office/drawing/2014/main" id="{8CC7326F-8CB6-A499-2329-95107CDA5157}"/>
              </a:ext>
            </a:extLst>
          </p:cNvPr>
          <p:cNvGraphicFramePr>
            <a:graphicFrameLocks noGrp="1"/>
          </p:cNvGraphicFramePr>
          <p:nvPr>
            <p:extLst>
              <p:ext uri="{D42A27DB-BD31-4B8C-83A1-F6EECF244321}">
                <p14:modId xmlns:p14="http://schemas.microsoft.com/office/powerpoint/2010/main" val="317530662"/>
              </p:ext>
            </p:extLst>
          </p:nvPr>
        </p:nvGraphicFramePr>
        <p:xfrm>
          <a:off x="6304453" y="4149061"/>
          <a:ext cx="4876726" cy="2011680"/>
        </p:xfrm>
        <a:graphic>
          <a:graphicData uri="http://schemas.openxmlformats.org/drawingml/2006/table">
            <a:tbl>
              <a:tblPr bandRow="1">
                <a:tableStyleId>{5C22544A-7EE6-4342-B048-85BDC9FD1C3A}</a:tableStyleId>
              </a:tblPr>
              <a:tblGrid>
                <a:gridCol w="2438363">
                  <a:extLst>
                    <a:ext uri="{9D8B030D-6E8A-4147-A177-3AD203B41FA5}">
                      <a16:colId xmlns:a16="http://schemas.microsoft.com/office/drawing/2014/main" val="4010580979"/>
                    </a:ext>
                  </a:extLst>
                </a:gridCol>
                <a:gridCol w="2438363">
                  <a:extLst>
                    <a:ext uri="{9D8B030D-6E8A-4147-A177-3AD203B41FA5}">
                      <a16:colId xmlns:a16="http://schemas.microsoft.com/office/drawing/2014/main" val="17055031"/>
                    </a:ext>
                  </a:extLst>
                </a:gridCol>
              </a:tblGrid>
              <a:tr h="219407">
                <a:tc>
                  <a:txBody>
                    <a:bodyPr/>
                    <a:lstStyle/>
                    <a:p>
                      <a:r>
                        <a:rPr lang="en-US" sz="1200" dirty="0"/>
                        <a:t>Plant Start Date</a:t>
                      </a:r>
                    </a:p>
                  </a:txBody>
                  <a:tcPr/>
                </a:tc>
                <a:tc>
                  <a:txBody>
                    <a:bodyPr/>
                    <a:lstStyle/>
                    <a:p>
                      <a:r>
                        <a:rPr lang="en-US" sz="1200" dirty="0"/>
                        <a:t>Fall 2025</a:t>
                      </a:r>
                    </a:p>
                  </a:txBody>
                  <a:tcPr/>
                </a:tc>
                <a:extLst>
                  <a:ext uri="{0D108BD9-81ED-4DB2-BD59-A6C34878D82A}">
                    <a16:rowId xmlns:a16="http://schemas.microsoft.com/office/drawing/2014/main" val="870245323"/>
                  </a:ext>
                </a:extLst>
              </a:tr>
              <a:tr h="219407">
                <a:tc>
                  <a:txBody>
                    <a:bodyPr/>
                    <a:lstStyle/>
                    <a:p>
                      <a:r>
                        <a:rPr lang="en-US" sz="1200" dirty="0"/>
                        <a:t>Crush Capacity (TPD)</a:t>
                      </a:r>
                    </a:p>
                  </a:txBody>
                  <a:tcPr/>
                </a:tc>
                <a:tc>
                  <a:txBody>
                    <a:bodyPr/>
                    <a:lstStyle/>
                    <a:p>
                      <a:r>
                        <a:rPr lang="en-US" sz="1200" dirty="0"/>
                        <a:t>Soybean – 3,000</a:t>
                      </a:r>
                    </a:p>
                    <a:p>
                      <a:r>
                        <a:rPr lang="en-US" sz="1200" dirty="0"/>
                        <a:t>Sunflower – 2,400</a:t>
                      </a:r>
                    </a:p>
                  </a:txBody>
                  <a:tcPr/>
                </a:tc>
                <a:extLst>
                  <a:ext uri="{0D108BD9-81ED-4DB2-BD59-A6C34878D82A}">
                    <a16:rowId xmlns:a16="http://schemas.microsoft.com/office/drawing/2014/main" val="1847815716"/>
                  </a:ext>
                </a:extLst>
              </a:tr>
              <a:tr h="219407">
                <a:tc>
                  <a:txBody>
                    <a:bodyPr/>
                    <a:lstStyle/>
                    <a:p>
                      <a:r>
                        <a:rPr lang="en-US" sz="1200" dirty="0"/>
                        <a:t>Estimated Annual Volumes (Tons)</a:t>
                      </a:r>
                    </a:p>
                  </a:txBody>
                  <a:tcPr/>
                </a:tc>
                <a:tc>
                  <a:txBody>
                    <a:bodyPr/>
                    <a:lstStyle/>
                    <a:p>
                      <a:r>
                        <a:rPr lang="en-US" sz="1200" dirty="0"/>
                        <a:t>Meal – 569,625</a:t>
                      </a:r>
                    </a:p>
                    <a:p>
                      <a:r>
                        <a:rPr lang="en-US" sz="1200" dirty="0"/>
                        <a:t>Oil – 298,725</a:t>
                      </a:r>
                    </a:p>
                  </a:txBody>
                  <a:tcPr/>
                </a:tc>
                <a:extLst>
                  <a:ext uri="{0D108BD9-81ED-4DB2-BD59-A6C34878D82A}">
                    <a16:rowId xmlns:a16="http://schemas.microsoft.com/office/drawing/2014/main" val="2934272912"/>
                  </a:ext>
                </a:extLst>
              </a:tr>
              <a:tr h="219407">
                <a:tc>
                  <a:txBody>
                    <a:bodyPr/>
                    <a:lstStyle/>
                    <a:p>
                      <a:pPr algn="ctr"/>
                      <a:endParaRPr lang="en-US" sz="1200" dirty="0"/>
                    </a:p>
                    <a:p>
                      <a:pPr algn="l"/>
                      <a:r>
                        <a:rPr lang="en-US" sz="1200" dirty="0"/>
                        <a:t>Storage Volumes</a:t>
                      </a:r>
                    </a:p>
                  </a:txBody>
                  <a:tcPr/>
                </a:tc>
                <a:tc>
                  <a:txBody>
                    <a:bodyPr/>
                    <a:lstStyle/>
                    <a:p>
                      <a:r>
                        <a:rPr lang="en-US" sz="1200" dirty="0"/>
                        <a:t>Beans/Seed – 4M bu.</a:t>
                      </a:r>
                    </a:p>
                    <a:p>
                      <a:r>
                        <a:rPr lang="en-US" sz="1200" dirty="0"/>
                        <a:t>Meal/Hulls – 8,000 MT</a:t>
                      </a:r>
                    </a:p>
                    <a:p>
                      <a:r>
                        <a:rPr lang="en-US" sz="1200" dirty="0"/>
                        <a:t>Crude Oil – 12.3M Gal.</a:t>
                      </a:r>
                    </a:p>
                    <a:p>
                      <a:r>
                        <a:rPr lang="en-US" sz="1200" dirty="0"/>
                        <a:t>Refined Oil – 3.52M Gal.</a:t>
                      </a:r>
                    </a:p>
                  </a:txBody>
                  <a:tcPr/>
                </a:tc>
                <a:extLst>
                  <a:ext uri="{0D108BD9-81ED-4DB2-BD59-A6C34878D82A}">
                    <a16:rowId xmlns:a16="http://schemas.microsoft.com/office/drawing/2014/main" val="3539704302"/>
                  </a:ext>
                </a:extLst>
              </a:tr>
            </a:tbl>
          </a:graphicData>
        </a:graphic>
      </p:graphicFrame>
      <p:sp>
        <p:nvSpPr>
          <p:cNvPr id="20" name="Rectangle 19">
            <a:extLst>
              <a:ext uri="{FF2B5EF4-FFF2-40B4-BE49-F238E27FC236}">
                <a16:creationId xmlns:a16="http://schemas.microsoft.com/office/drawing/2014/main" id="{5B9FEB2B-3633-06F7-10C7-1F0B2787B1BB}"/>
              </a:ext>
            </a:extLst>
          </p:cNvPr>
          <p:cNvSpPr/>
          <p:nvPr/>
        </p:nvSpPr>
        <p:spPr>
          <a:xfrm>
            <a:off x="2686738" y="5510827"/>
            <a:ext cx="1663841" cy="4308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7C22ADC-C1F1-282B-23D6-31C30204B94F}"/>
              </a:ext>
            </a:extLst>
          </p:cNvPr>
          <p:cNvSpPr txBox="1"/>
          <p:nvPr/>
        </p:nvSpPr>
        <p:spPr>
          <a:xfrm>
            <a:off x="2750523" y="5518746"/>
            <a:ext cx="1540426" cy="430887"/>
          </a:xfrm>
          <a:prstGeom prst="rect">
            <a:avLst/>
          </a:prstGeom>
          <a:noFill/>
        </p:spPr>
        <p:txBody>
          <a:bodyPr wrap="square" rtlCol="0">
            <a:spAutoFit/>
          </a:bodyPr>
          <a:lstStyle/>
          <a:p>
            <a:pPr algn="ctr"/>
            <a:r>
              <a:rPr lang="en-US" sz="1100" b="1" dirty="0">
                <a:solidFill>
                  <a:schemeClr val="bg1"/>
                </a:solidFill>
              </a:rPr>
              <a:t>SDSP Switch Plant</a:t>
            </a:r>
          </a:p>
          <a:p>
            <a:pPr algn="ctr"/>
            <a:r>
              <a:rPr lang="en-US" sz="1100" b="1" dirty="0">
                <a:solidFill>
                  <a:schemeClr val="bg1"/>
                </a:solidFill>
              </a:rPr>
              <a:t>Mitchell, SD</a:t>
            </a:r>
          </a:p>
        </p:txBody>
      </p:sp>
      <p:sp>
        <p:nvSpPr>
          <p:cNvPr id="22" name="Isosceles Triangle 21">
            <a:extLst>
              <a:ext uri="{FF2B5EF4-FFF2-40B4-BE49-F238E27FC236}">
                <a16:creationId xmlns:a16="http://schemas.microsoft.com/office/drawing/2014/main" id="{816B2EF3-5322-7B13-F011-C32E6B62E40A}"/>
              </a:ext>
            </a:extLst>
          </p:cNvPr>
          <p:cNvSpPr/>
          <p:nvPr/>
        </p:nvSpPr>
        <p:spPr>
          <a:xfrm rot="5400000">
            <a:off x="4346620" y="5514789"/>
            <a:ext cx="430886" cy="422968"/>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8077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93D02AEE-30DC-4942-A9CA-7A14F8B8E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1">
            <a:extLst>
              <a:ext uri="{FF2B5EF4-FFF2-40B4-BE49-F238E27FC236}">
                <a16:creationId xmlns:a16="http://schemas.microsoft.com/office/drawing/2014/main" id="{FD5823F2-909F-442D-BD72-0681CCC140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 name="Picture 13">
            <a:extLst>
              <a:ext uri="{FF2B5EF4-FFF2-40B4-BE49-F238E27FC236}">
                <a16:creationId xmlns:a16="http://schemas.microsoft.com/office/drawing/2014/main" id="{4231EAF6-FA22-4615-A4D3-D171F7E17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 name="Rectangle 15">
            <a:extLst>
              <a:ext uri="{FF2B5EF4-FFF2-40B4-BE49-F238E27FC236}">
                <a16:creationId xmlns:a16="http://schemas.microsoft.com/office/drawing/2014/main" id="{F2699857-2714-4E6A-8E11-6BEB9DF7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7">
            <a:extLst>
              <a:ext uri="{FF2B5EF4-FFF2-40B4-BE49-F238E27FC236}">
                <a16:creationId xmlns:a16="http://schemas.microsoft.com/office/drawing/2014/main" id="{346078E7-FDC0-448B-97DE-4EDA7702E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9">
            <a:extLst>
              <a:ext uri="{FF2B5EF4-FFF2-40B4-BE49-F238E27FC236}">
                <a16:creationId xmlns:a16="http://schemas.microsoft.com/office/drawing/2014/main" id="{7266E038-37B1-43CF-AFE0-B21E9F572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C34C56-A11B-47E6-9745-3FE025B5F65B}"/>
              </a:ext>
            </a:extLst>
          </p:cNvPr>
          <p:cNvSpPr>
            <a:spLocks noGrp="1"/>
          </p:cNvSpPr>
          <p:nvPr>
            <p:ph type="title"/>
          </p:nvPr>
        </p:nvSpPr>
        <p:spPr>
          <a:xfrm>
            <a:off x="6960067" y="805338"/>
            <a:ext cx="4088512" cy="623929"/>
          </a:xfrm>
        </p:spPr>
        <p:txBody>
          <a:bodyPr>
            <a:normAutofit/>
          </a:bodyPr>
          <a:lstStyle/>
          <a:p>
            <a:r>
              <a:rPr lang="en-US" sz="3200" dirty="0"/>
              <a:t>Project Timeline</a:t>
            </a:r>
          </a:p>
        </p:txBody>
      </p:sp>
      <p:sp>
        <p:nvSpPr>
          <p:cNvPr id="3" name="Content Placeholder 2">
            <a:extLst>
              <a:ext uri="{FF2B5EF4-FFF2-40B4-BE49-F238E27FC236}">
                <a16:creationId xmlns:a16="http://schemas.microsoft.com/office/drawing/2014/main" id="{92F8FCDF-D972-4376-98E3-5B4D8136BCEF}"/>
              </a:ext>
            </a:extLst>
          </p:cNvPr>
          <p:cNvSpPr>
            <a:spLocks noGrp="1"/>
          </p:cNvSpPr>
          <p:nvPr>
            <p:ph idx="1"/>
          </p:nvPr>
        </p:nvSpPr>
        <p:spPr>
          <a:xfrm>
            <a:off x="8125157" y="1431985"/>
            <a:ext cx="3438209" cy="5210355"/>
          </a:xfrm>
        </p:spPr>
        <p:txBody>
          <a:bodyPr>
            <a:normAutofit/>
          </a:bodyPr>
          <a:lstStyle/>
          <a:p>
            <a:pPr marL="0" indent="0">
              <a:lnSpc>
                <a:spcPct val="110000"/>
              </a:lnSpc>
              <a:spcBef>
                <a:spcPts val="0"/>
              </a:spcBef>
              <a:buNone/>
            </a:pPr>
            <a:r>
              <a:rPr lang="en-US" sz="1400" b="1" dirty="0"/>
              <a:t>Site Development/Utility Due Diligence/County Permitting </a:t>
            </a:r>
          </a:p>
          <a:p>
            <a:pPr>
              <a:lnSpc>
                <a:spcPct val="110000"/>
              </a:lnSpc>
              <a:spcBef>
                <a:spcPts val="0"/>
              </a:spcBef>
              <a:buFont typeface="Wingdings" panose="05000000000000000000" pitchFamily="2" charset="2"/>
              <a:buChar char="ü"/>
            </a:pPr>
            <a:r>
              <a:rPr lang="en-US" sz="1200" dirty="0"/>
              <a:t>July 2022</a:t>
            </a:r>
          </a:p>
          <a:p>
            <a:pPr>
              <a:lnSpc>
                <a:spcPct val="110000"/>
              </a:lnSpc>
              <a:spcBef>
                <a:spcPts val="0"/>
              </a:spcBef>
              <a:buFont typeface="Wingdings" panose="05000000000000000000" pitchFamily="2" charset="2"/>
              <a:buChar char="ü"/>
            </a:pPr>
            <a:endParaRPr lang="en-US" sz="1400" baseline="30000" dirty="0"/>
          </a:p>
          <a:p>
            <a:pPr marL="0" indent="0">
              <a:lnSpc>
                <a:spcPct val="110000"/>
              </a:lnSpc>
              <a:spcBef>
                <a:spcPts val="0"/>
              </a:spcBef>
              <a:buNone/>
            </a:pPr>
            <a:r>
              <a:rPr lang="en-US" sz="1400" b="1" dirty="0"/>
              <a:t>Engineering/Project Development</a:t>
            </a:r>
          </a:p>
          <a:p>
            <a:pPr>
              <a:lnSpc>
                <a:spcPct val="110000"/>
              </a:lnSpc>
              <a:spcBef>
                <a:spcPts val="0"/>
              </a:spcBef>
              <a:buFont typeface="Wingdings" panose="05000000000000000000" pitchFamily="2" charset="2"/>
              <a:buChar char="ü"/>
            </a:pPr>
            <a:r>
              <a:rPr lang="en-US" sz="1200" dirty="0"/>
              <a:t>Summer 2023</a:t>
            </a:r>
          </a:p>
          <a:p>
            <a:pPr>
              <a:lnSpc>
                <a:spcPct val="110000"/>
              </a:lnSpc>
              <a:spcBef>
                <a:spcPts val="0"/>
              </a:spcBef>
              <a:buFont typeface="Wingdings" panose="05000000000000000000" pitchFamily="2" charset="2"/>
              <a:buChar char="ü"/>
            </a:pPr>
            <a:endParaRPr lang="en-US" sz="1500" dirty="0"/>
          </a:p>
          <a:p>
            <a:pPr marL="0" indent="0">
              <a:lnSpc>
                <a:spcPct val="110000"/>
              </a:lnSpc>
              <a:spcBef>
                <a:spcPts val="0"/>
              </a:spcBef>
              <a:buNone/>
            </a:pPr>
            <a:r>
              <a:rPr lang="en-US" sz="1400" b="1" dirty="0"/>
              <a:t>Equipment Procurement</a:t>
            </a:r>
          </a:p>
          <a:p>
            <a:pPr>
              <a:lnSpc>
                <a:spcPct val="110000"/>
              </a:lnSpc>
              <a:spcBef>
                <a:spcPts val="0"/>
              </a:spcBef>
              <a:buFont typeface="Wingdings" panose="05000000000000000000" pitchFamily="2" charset="2"/>
              <a:buChar char="ü"/>
            </a:pPr>
            <a:r>
              <a:rPr lang="en-US" sz="1200" dirty="0"/>
              <a:t>Fall 2022-Summer 2024</a:t>
            </a:r>
          </a:p>
          <a:p>
            <a:pPr>
              <a:lnSpc>
                <a:spcPct val="110000"/>
              </a:lnSpc>
              <a:spcBef>
                <a:spcPts val="0"/>
              </a:spcBef>
              <a:buFont typeface="Wingdings" panose="05000000000000000000" pitchFamily="2" charset="2"/>
              <a:buChar char="ü"/>
            </a:pPr>
            <a:endParaRPr lang="en-US" sz="1500" dirty="0"/>
          </a:p>
          <a:p>
            <a:pPr marL="0" indent="0">
              <a:lnSpc>
                <a:spcPct val="110000"/>
              </a:lnSpc>
              <a:spcBef>
                <a:spcPts val="0"/>
              </a:spcBef>
              <a:buNone/>
            </a:pPr>
            <a:r>
              <a:rPr lang="en-US" sz="1400" b="1" dirty="0"/>
              <a:t>Construction/Build Out</a:t>
            </a:r>
          </a:p>
          <a:p>
            <a:pPr>
              <a:lnSpc>
                <a:spcPct val="110000"/>
              </a:lnSpc>
              <a:spcBef>
                <a:spcPts val="0"/>
              </a:spcBef>
              <a:buFont typeface="Wingdings" panose="05000000000000000000" pitchFamily="2" charset="2"/>
              <a:buChar char="ü"/>
            </a:pPr>
            <a:r>
              <a:rPr lang="en-US" sz="1200" dirty="0"/>
              <a:t>Fall 2023-Summer 2025</a:t>
            </a:r>
          </a:p>
          <a:p>
            <a:pPr>
              <a:lnSpc>
                <a:spcPct val="110000"/>
              </a:lnSpc>
              <a:spcBef>
                <a:spcPts val="0"/>
              </a:spcBef>
              <a:buFont typeface="Wingdings" panose="05000000000000000000" pitchFamily="2" charset="2"/>
              <a:buChar char="ü"/>
            </a:pPr>
            <a:endParaRPr lang="en-US" sz="1500" dirty="0"/>
          </a:p>
          <a:p>
            <a:pPr marL="0" indent="0">
              <a:lnSpc>
                <a:spcPct val="110000"/>
              </a:lnSpc>
              <a:spcBef>
                <a:spcPts val="0"/>
              </a:spcBef>
              <a:buNone/>
            </a:pPr>
            <a:r>
              <a:rPr lang="en-US" sz="1400" b="1" dirty="0"/>
              <a:t>Plant Commissioning</a:t>
            </a:r>
          </a:p>
          <a:p>
            <a:pPr>
              <a:lnSpc>
                <a:spcPct val="110000"/>
              </a:lnSpc>
              <a:spcBef>
                <a:spcPts val="0"/>
              </a:spcBef>
              <a:buFont typeface="Wingdings" panose="05000000000000000000" pitchFamily="2" charset="2"/>
              <a:buChar char="ü"/>
            </a:pPr>
            <a:r>
              <a:rPr lang="en-US" sz="1200" dirty="0"/>
              <a:t>Summer/Fall 2025 </a:t>
            </a:r>
          </a:p>
        </p:txBody>
      </p:sp>
      <p:sp>
        <p:nvSpPr>
          <p:cNvPr id="17" name="Rectangle 21">
            <a:extLst>
              <a:ext uri="{FF2B5EF4-FFF2-40B4-BE49-F238E27FC236}">
                <a16:creationId xmlns:a16="http://schemas.microsoft.com/office/drawing/2014/main" id="{31E37FC9-ED36-42CE-9877-9EAB50FA8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2586"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sky, outdoor, track, smoke&#10;&#10;Description automatically generated">
            <a:extLst>
              <a:ext uri="{FF2B5EF4-FFF2-40B4-BE49-F238E27FC236}">
                <a16:creationId xmlns:a16="http://schemas.microsoft.com/office/drawing/2014/main" id="{93E98315-00DC-0D49-6D15-D7465CABDAF4}"/>
              </a:ext>
            </a:extLst>
          </p:cNvPr>
          <p:cNvPicPr>
            <a:picLocks noChangeAspect="1"/>
          </p:cNvPicPr>
          <p:nvPr/>
        </p:nvPicPr>
        <p:blipFill rotWithShape="1">
          <a:blip r:embed="rId6"/>
          <a:srcRect l="41383" t="3" r="7389" b="-3"/>
          <a:stretch/>
        </p:blipFill>
        <p:spPr>
          <a:xfrm>
            <a:off x="1051120" y="0"/>
            <a:ext cx="6245674" cy="6858000"/>
          </a:xfrm>
          <a:prstGeom prst="rect">
            <a:avLst/>
          </a:prstGeom>
          <a:ln w="12700">
            <a:solidFill>
              <a:schemeClr val="tx1"/>
            </a:solidFill>
          </a:ln>
        </p:spPr>
      </p:pic>
    </p:spTree>
    <p:extLst>
      <p:ext uri="{BB962C8B-B14F-4D97-AF65-F5344CB8AC3E}">
        <p14:creationId xmlns:p14="http://schemas.microsoft.com/office/powerpoint/2010/main" val="1025808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04AD-9B30-45D4-91C9-92BE105ED9CC}"/>
              </a:ext>
            </a:extLst>
          </p:cNvPr>
          <p:cNvSpPr>
            <a:spLocks noGrp="1"/>
          </p:cNvSpPr>
          <p:nvPr>
            <p:ph type="title"/>
          </p:nvPr>
        </p:nvSpPr>
        <p:spPr>
          <a:xfrm>
            <a:off x="1132514" y="808056"/>
            <a:ext cx="9437625" cy="1077229"/>
          </a:xfrm>
        </p:spPr>
        <p:txBody>
          <a:bodyPr>
            <a:normAutofit/>
          </a:bodyPr>
          <a:lstStyle/>
          <a:p>
            <a:r>
              <a:rPr lang="en-US" sz="3200" dirty="0"/>
              <a:t>Volga Plant: 2004 vs. 2021</a:t>
            </a:r>
          </a:p>
        </p:txBody>
      </p:sp>
      <p:pic>
        <p:nvPicPr>
          <p:cNvPr id="6" name="Picture 5">
            <a:extLst>
              <a:ext uri="{FF2B5EF4-FFF2-40B4-BE49-F238E27FC236}">
                <a16:creationId xmlns:a16="http://schemas.microsoft.com/office/drawing/2014/main" id="{5D8B61F3-34E5-48AB-A741-ACC6107B4B0E}"/>
              </a:ext>
            </a:extLst>
          </p:cNvPr>
          <p:cNvPicPr>
            <a:picLocks noChangeAspect="1"/>
          </p:cNvPicPr>
          <p:nvPr/>
        </p:nvPicPr>
        <p:blipFill>
          <a:blip r:embed="rId3"/>
          <a:stretch>
            <a:fillRect/>
          </a:stretch>
        </p:blipFill>
        <p:spPr>
          <a:xfrm>
            <a:off x="1205649" y="1691640"/>
            <a:ext cx="4804818" cy="3657600"/>
          </a:xfrm>
          <a:prstGeom prst="rect">
            <a:avLst/>
          </a:prstGeom>
        </p:spPr>
      </p:pic>
      <p:pic>
        <p:nvPicPr>
          <p:cNvPr id="8" name="Picture 7">
            <a:extLst>
              <a:ext uri="{FF2B5EF4-FFF2-40B4-BE49-F238E27FC236}">
                <a16:creationId xmlns:a16="http://schemas.microsoft.com/office/drawing/2014/main" id="{28265107-984D-486C-82AA-028985641C3A}"/>
              </a:ext>
            </a:extLst>
          </p:cNvPr>
          <p:cNvPicPr>
            <a:picLocks noChangeAspect="1"/>
          </p:cNvPicPr>
          <p:nvPr/>
        </p:nvPicPr>
        <p:blipFill>
          <a:blip r:embed="rId4"/>
          <a:stretch>
            <a:fillRect/>
          </a:stretch>
        </p:blipFill>
        <p:spPr>
          <a:xfrm>
            <a:off x="6261149" y="1691640"/>
            <a:ext cx="4798337" cy="3657600"/>
          </a:xfrm>
          <a:prstGeom prst="rect">
            <a:avLst/>
          </a:prstGeom>
        </p:spPr>
      </p:pic>
    </p:spTree>
    <p:extLst>
      <p:ext uri="{BB962C8B-B14F-4D97-AF65-F5344CB8AC3E}">
        <p14:creationId xmlns:p14="http://schemas.microsoft.com/office/powerpoint/2010/main" val="246334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86E3-DB7A-444E-A096-D48FB4B660F9}"/>
              </a:ext>
            </a:extLst>
          </p:cNvPr>
          <p:cNvSpPr>
            <a:spLocks noGrp="1"/>
          </p:cNvSpPr>
          <p:nvPr>
            <p:ph type="title"/>
          </p:nvPr>
        </p:nvSpPr>
        <p:spPr/>
        <p:txBody>
          <a:bodyPr>
            <a:normAutofit/>
          </a:bodyPr>
          <a:lstStyle/>
          <a:p>
            <a:r>
              <a:rPr lang="en-US" sz="3200" dirty="0"/>
              <a:t>Project Team Members</a:t>
            </a:r>
          </a:p>
        </p:txBody>
      </p:sp>
      <p:graphicFrame>
        <p:nvGraphicFramePr>
          <p:cNvPr id="17" name="Content Placeholder 2">
            <a:extLst>
              <a:ext uri="{FF2B5EF4-FFF2-40B4-BE49-F238E27FC236}">
                <a16:creationId xmlns:a16="http://schemas.microsoft.com/office/drawing/2014/main" id="{F566F52E-CC3D-1BD7-0497-59EAB5B8B957}"/>
              </a:ext>
            </a:extLst>
          </p:cNvPr>
          <p:cNvGraphicFramePr>
            <a:graphicFrameLocks noGrp="1"/>
          </p:cNvGraphicFramePr>
          <p:nvPr>
            <p:ph idx="1"/>
            <p:extLst>
              <p:ext uri="{D42A27DB-BD31-4B8C-83A1-F6EECF244321}">
                <p14:modId xmlns:p14="http://schemas.microsoft.com/office/powerpoint/2010/main" val="170201228"/>
              </p:ext>
            </p:extLst>
          </p:nvPr>
        </p:nvGraphicFramePr>
        <p:xfrm>
          <a:off x="1621861" y="1515220"/>
          <a:ext cx="8948278" cy="3997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0592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C362CA7D-47E7-21E8-4979-F0FBB6918F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37D7FF19-5F0D-49E1-8701-8BE2C19F18A7}" type="slidenum">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2</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5" name="Rectangle 3">
            <a:extLst>
              <a:ext uri="{FF2B5EF4-FFF2-40B4-BE49-F238E27FC236}">
                <a16:creationId xmlns:a16="http://schemas.microsoft.com/office/drawing/2014/main" id="{084C1EB8-ECC3-B38E-0C76-A5BA00DC17A4}"/>
              </a:ext>
            </a:extLst>
          </p:cNvPr>
          <p:cNvSpPr txBox="1">
            <a:spLocks noChangeArrowheads="1"/>
          </p:cNvSpPr>
          <p:nvPr/>
        </p:nvSpPr>
        <p:spPr bwMode="auto">
          <a:xfrm>
            <a:off x="787652" y="1088571"/>
            <a:ext cx="10483912" cy="5283199"/>
          </a:xfrm>
          <a:prstGeom prst="rect">
            <a:avLst/>
          </a:prstGeom>
          <a:noFill/>
          <a:ln>
            <a:noFill/>
          </a:ln>
        </p:spPr>
        <p:txBody>
          <a:bodyPr/>
          <a:lstStyle>
            <a:lvl1pPr marL="0" indent="0" algn="l" rtl="0" eaLnBrk="0" fontAlgn="base" hangingPunct="0">
              <a:spcBef>
                <a:spcPct val="20000"/>
              </a:spcBef>
              <a:spcAft>
                <a:spcPct val="0"/>
              </a:spcAft>
              <a:buClr>
                <a:schemeClr val="tx2"/>
              </a:buClr>
              <a:buSzPct val="70000"/>
              <a:buFont typeface="Wingdings" pitchFamily="2" charset="2"/>
              <a:buNone/>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Soybean and Sunflower (40% oil) Switch Plant</a:t>
            </a:r>
          </a:p>
          <a:p>
            <a:pPr marL="1485900" lvl="1" indent="-742950" defTabSz="914400" eaLnBrk="1" hangingPunct="1">
              <a:buClr>
                <a:srgbClr val="006666"/>
              </a:buClr>
              <a:buFont typeface="+mj-lt"/>
              <a:buAutoNum type="alphaUcPeriod"/>
              <a:defRPr/>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SE corner of HWY 37 &amp; 257</a:t>
            </a:r>
            <a:r>
              <a:rPr kumimoji="0" lang="en-US" altLang="en-US" sz="3600" b="0" i="0" u="none" strike="noStrike" kern="0" cap="none" spc="0" normalizeH="0" baseline="30000" noProof="0" dirty="0">
                <a:ln>
                  <a:noFill/>
                </a:ln>
                <a:solidFill>
                  <a:srgbClr val="000000"/>
                </a:solidFill>
                <a:effectLst/>
                <a:uLnTx/>
                <a:uFillTx/>
                <a:latin typeface="Times New Roman" panose="02020603050405020304" pitchFamily="18" charset="0"/>
                <a:ea typeface="+mn-ea"/>
                <a:cs typeface="+mn-cs"/>
              </a:rPr>
              <a:t>th</a:t>
            </a: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(296 Acres)</a:t>
            </a:r>
          </a:p>
          <a:p>
            <a:pPr marL="1485900" lvl="1" indent="-742950" defTabSz="914400" eaLnBrk="1" hangingPunct="1">
              <a:buClr>
                <a:srgbClr val="006666"/>
              </a:buClr>
              <a:buFont typeface="+mj-lt"/>
              <a:buAutoNum type="alphaUcPeriod"/>
              <a:defRPr/>
            </a:pPr>
            <a:r>
              <a:rPr lang="en-US" altLang="en-US" sz="3600" kern="0" dirty="0">
                <a:solidFill>
                  <a:srgbClr val="000000"/>
                </a:solidFill>
                <a:latin typeface="Times New Roman" panose="02020603050405020304" pitchFamily="18" charset="0"/>
              </a:rPr>
              <a:t>BNSF, Power, Gas, Water, Wastewater, Access</a:t>
            </a:r>
            <a:endPar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Safety-Service-Sanitation</a:t>
            </a:r>
          </a:p>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r>
              <a:rPr lang="en-US" altLang="en-US" sz="3600" kern="0" dirty="0">
                <a:solidFill>
                  <a:srgbClr val="000000"/>
                </a:solidFill>
                <a:latin typeface="Times New Roman" panose="02020603050405020304" pitchFamily="18" charset="0"/>
              </a:rPr>
              <a:t>Vegetable oil (replace stock of vegetable oil used for renewable diesel) and Feedstock.</a:t>
            </a:r>
          </a:p>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Why Davison County? Ag friendly community, an ideal site, a willing seller, proximity to other plants.</a:t>
            </a:r>
          </a:p>
          <a:p>
            <a:pPr marL="22860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endPar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endPar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172" name="Rectangle 4">
            <a:extLst>
              <a:ext uri="{FF2B5EF4-FFF2-40B4-BE49-F238E27FC236}">
                <a16:creationId xmlns:a16="http://schemas.microsoft.com/office/drawing/2014/main" id="{07FE4552-9B9F-1B8D-09D7-479615F0D9B8}"/>
              </a:ext>
            </a:extLst>
          </p:cNvPr>
          <p:cNvSpPr>
            <a:spLocks noGrp="1" noChangeArrowheads="1"/>
          </p:cNvSpPr>
          <p:nvPr>
            <p:ph type="ctrTitle" idx="4294967295"/>
          </p:nvPr>
        </p:nvSpPr>
        <p:spPr>
          <a:xfrm>
            <a:off x="2786743" y="381001"/>
            <a:ext cx="7910285" cy="601663"/>
          </a:xfrm>
          <a:noFill/>
        </p:spPr>
        <p:txBody>
          <a:bodyPr/>
          <a:lstStyle/>
          <a:p>
            <a:pPr marL="342900" indent="-342900" algn="ctr" eaLnBrk="1" hangingPunct="1">
              <a:lnSpc>
                <a:spcPct val="90000"/>
              </a:lnSpc>
              <a:spcBef>
                <a:spcPct val="20000"/>
              </a:spcBef>
              <a:buClr>
                <a:schemeClr val="tx2"/>
              </a:buClr>
              <a:buSzPct val="70000"/>
            </a:pPr>
            <a:r>
              <a:rPr lang="en-US" altLang="en-US" dirty="0">
                <a:solidFill>
                  <a:schemeClr val="tx1"/>
                </a:solidFill>
                <a:latin typeface="Times New Roman" panose="02020603050405020304" pitchFamily="18" charset="0"/>
              </a:rPr>
              <a:t>High Plains Processing, LLC</a:t>
            </a:r>
          </a:p>
        </p:txBody>
      </p:sp>
    </p:spTree>
    <p:extLst>
      <p:ext uri="{BB962C8B-B14F-4D97-AF65-F5344CB8AC3E}">
        <p14:creationId xmlns:p14="http://schemas.microsoft.com/office/powerpoint/2010/main" val="435939674"/>
      </p:ext>
    </p:extLst>
  </p:cSld>
  <p:clrMapOvr>
    <a:masterClrMapping/>
  </p:clrMapOvr>
  <p:transition spd="slow">
    <p:diamon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C362CA7D-47E7-21E8-4979-F0FBB6918F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37D7FF19-5F0D-49E1-8701-8BE2C19F18A7}" type="slidenum">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3</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5" name="Rectangle 3">
            <a:extLst>
              <a:ext uri="{FF2B5EF4-FFF2-40B4-BE49-F238E27FC236}">
                <a16:creationId xmlns:a16="http://schemas.microsoft.com/office/drawing/2014/main" id="{084C1EB8-ECC3-B38E-0C76-A5BA00DC17A4}"/>
              </a:ext>
            </a:extLst>
          </p:cNvPr>
          <p:cNvSpPr txBox="1">
            <a:spLocks noChangeArrowheads="1"/>
          </p:cNvSpPr>
          <p:nvPr/>
        </p:nvSpPr>
        <p:spPr bwMode="auto">
          <a:xfrm>
            <a:off x="787652" y="1088571"/>
            <a:ext cx="10483912" cy="5283199"/>
          </a:xfrm>
          <a:prstGeom prst="rect">
            <a:avLst/>
          </a:prstGeom>
          <a:noFill/>
          <a:ln>
            <a:noFill/>
          </a:ln>
        </p:spPr>
        <p:txBody>
          <a:bodyPr/>
          <a:lstStyle>
            <a:lvl1pPr marL="0" indent="0" algn="l" rtl="0" eaLnBrk="0" fontAlgn="base" hangingPunct="0">
              <a:spcBef>
                <a:spcPct val="20000"/>
              </a:spcBef>
              <a:spcAft>
                <a:spcPct val="0"/>
              </a:spcAft>
              <a:buClr>
                <a:schemeClr val="tx2"/>
              </a:buClr>
              <a:buSzPct val="70000"/>
              <a:buFont typeface="Wingdings" pitchFamily="2" charset="2"/>
              <a:buNone/>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September 19</a:t>
            </a:r>
            <a:r>
              <a:rPr kumimoji="0" lang="en-US" altLang="en-US" sz="2800" b="0" i="0" u="none" strike="noStrike" kern="0" cap="none" spc="0" normalizeH="0" baseline="30000" noProof="0" dirty="0">
                <a:ln>
                  <a:noFill/>
                </a:ln>
                <a:solidFill>
                  <a:srgbClr val="000000"/>
                </a:solidFill>
                <a:effectLst/>
                <a:uLnTx/>
                <a:uFillTx/>
                <a:latin typeface="Times New Roman" panose="02020603050405020304" pitchFamily="18" charset="0"/>
                <a:ea typeface="+mn-ea"/>
                <a:cs typeface="+mn-cs"/>
              </a:rPr>
              <a:t>th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the site, presentation by Governor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Noem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1257300" lvl="1" indent="-514350" defTabSz="914400" eaLnBrk="1" hangingPunct="1">
              <a:buClr>
                <a:srgbClr val="006666"/>
              </a:buClr>
              <a:buFont typeface="+mj-lt"/>
              <a:buAutoNum type="arabicPeriod"/>
              <a:defRPr/>
            </a:pPr>
            <a:r>
              <a:rPr lang="en-US" altLang="en-US" sz="2400" kern="0" dirty="0">
                <a:solidFill>
                  <a:srgbClr val="000000"/>
                </a:solidFill>
                <a:latin typeface="Times New Roman" panose="02020603050405020304" pitchFamily="18" charset="0"/>
              </a:rPr>
              <a:t>Several other dignitaries in attendance. </a:t>
            </a: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$505 Million facility. </a:t>
            </a:r>
          </a:p>
          <a:p>
            <a:pPr marL="1257300" lvl="1" indent="-514350" defTabSz="914400" eaLnBrk="1" hangingPunct="1">
              <a:buClr>
                <a:srgbClr val="006666"/>
              </a:buClr>
              <a:buFont typeface="+mj-lt"/>
              <a:buAutoNum type="arabicPeriod"/>
              <a:defRPr/>
            </a:pPr>
            <a:r>
              <a:rPr lang="en-US" altLang="en-US" sz="2400" kern="0" dirty="0">
                <a:solidFill>
                  <a:srgbClr val="000000"/>
                </a:solidFill>
                <a:latin typeface="Times New Roman" panose="02020603050405020304" pitchFamily="18" charset="0"/>
              </a:rPr>
              <a:t>Goal was to raise $25 Million in local investment. Actual amount raised was over $80 Million. </a:t>
            </a:r>
          </a:p>
          <a:p>
            <a:pPr marL="1257300" lvl="1" indent="-514350" defTabSz="914400" eaLnBrk="1" hangingPunct="1">
              <a:buClr>
                <a:srgbClr val="006666"/>
              </a:buClr>
              <a:buFont typeface="+mj-lt"/>
              <a:buAutoNum type="arabicPeriod"/>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Partner with British Petroleum (BP), who is a major investor. </a:t>
            </a:r>
          </a:p>
          <a:p>
            <a:pPr marL="514350" indent="-514350" defTabSz="914400" eaLnBrk="1" hangingPunct="1">
              <a:buClr>
                <a:srgbClr val="006666"/>
              </a:buClr>
              <a:buFont typeface="+mj-lt"/>
              <a:buAutoNum type="arabicPeriod"/>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Two-Year Construction will have a major ripple effect on Davison County and the surrounding area. </a:t>
            </a:r>
          </a:p>
          <a:p>
            <a:pPr marL="514350" indent="-514350" defTabSz="914400" eaLnBrk="1" hangingPunct="1">
              <a:buClr>
                <a:srgbClr val="006666"/>
              </a:buClr>
              <a:buFont typeface="+mj-lt"/>
              <a:buAutoNum type="arabicPeriod"/>
              <a:defRPr/>
            </a:pPr>
            <a:r>
              <a:rPr lang="en-US" altLang="en-US" sz="2800" kern="0" dirty="0">
                <a:solidFill>
                  <a:srgbClr val="000000"/>
                </a:solidFill>
                <a:latin typeface="Times New Roman" panose="02020603050405020304" pitchFamily="18" charset="0"/>
              </a:rPr>
              <a:t>Operating Plant will add jobs, bring in new residents, more students in schools, and generate many tax dollars. </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endParaRPr lang="en-US" altLang="en-US" sz="2800" kern="0" dirty="0">
              <a:solidFill>
                <a:srgbClr val="000000"/>
              </a:solidFill>
              <a:latin typeface="Times New Roman" panose="02020603050405020304" pitchFamily="18" charset="0"/>
            </a:endParaRPr>
          </a:p>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endPar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172" name="Rectangle 4">
            <a:extLst>
              <a:ext uri="{FF2B5EF4-FFF2-40B4-BE49-F238E27FC236}">
                <a16:creationId xmlns:a16="http://schemas.microsoft.com/office/drawing/2014/main" id="{07FE4552-9B9F-1B8D-09D7-479615F0D9B8}"/>
              </a:ext>
            </a:extLst>
          </p:cNvPr>
          <p:cNvSpPr>
            <a:spLocks noGrp="1" noChangeArrowheads="1"/>
          </p:cNvSpPr>
          <p:nvPr>
            <p:ph type="ctrTitle" idx="4294967295"/>
          </p:nvPr>
        </p:nvSpPr>
        <p:spPr>
          <a:xfrm>
            <a:off x="2786743" y="381001"/>
            <a:ext cx="7910285" cy="601663"/>
          </a:xfrm>
          <a:noFill/>
        </p:spPr>
        <p:txBody>
          <a:bodyPr/>
          <a:lstStyle/>
          <a:p>
            <a:pPr marL="342900" indent="-342900" algn="ctr" eaLnBrk="1" hangingPunct="1">
              <a:lnSpc>
                <a:spcPct val="90000"/>
              </a:lnSpc>
              <a:spcBef>
                <a:spcPct val="20000"/>
              </a:spcBef>
              <a:buClr>
                <a:schemeClr val="tx2"/>
              </a:buClr>
              <a:buSzPct val="70000"/>
            </a:pPr>
            <a:r>
              <a:rPr lang="en-US" altLang="en-US" dirty="0">
                <a:solidFill>
                  <a:schemeClr val="tx1"/>
                </a:solidFill>
                <a:latin typeface="Times New Roman" panose="02020603050405020304" pitchFamily="18" charset="0"/>
              </a:rPr>
              <a:t>Groundbreaking Ceremony</a:t>
            </a:r>
          </a:p>
        </p:txBody>
      </p:sp>
    </p:spTree>
    <p:extLst>
      <p:ext uri="{BB962C8B-B14F-4D97-AF65-F5344CB8AC3E}">
        <p14:creationId xmlns:p14="http://schemas.microsoft.com/office/powerpoint/2010/main" val="2484521475"/>
      </p:ext>
    </p:extLst>
  </p:cSld>
  <p:clrMapOvr>
    <a:masterClrMapping/>
  </p:clrMapOvr>
  <p:transition spd="slow">
    <p:diamon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C362CA7D-47E7-21E8-4979-F0FBB6918F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37D7FF19-5F0D-49E1-8701-8BE2C19F18A7}" type="slidenum">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4</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5" name="Rectangle 3">
            <a:extLst>
              <a:ext uri="{FF2B5EF4-FFF2-40B4-BE49-F238E27FC236}">
                <a16:creationId xmlns:a16="http://schemas.microsoft.com/office/drawing/2014/main" id="{084C1EB8-ECC3-B38E-0C76-A5BA00DC17A4}"/>
              </a:ext>
            </a:extLst>
          </p:cNvPr>
          <p:cNvSpPr txBox="1">
            <a:spLocks noChangeArrowheads="1"/>
          </p:cNvSpPr>
          <p:nvPr/>
        </p:nvSpPr>
        <p:spPr bwMode="auto">
          <a:xfrm>
            <a:off x="787652" y="1557196"/>
            <a:ext cx="10483912" cy="3603280"/>
          </a:xfrm>
          <a:prstGeom prst="rect">
            <a:avLst/>
          </a:prstGeom>
          <a:noFill/>
          <a:ln>
            <a:noFill/>
          </a:ln>
        </p:spPr>
        <p:txBody>
          <a:bodyPr/>
          <a:lstStyle>
            <a:lvl1pPr marL="0" indent="0" algn="l" rtl="0" eaLnBrk="0" fontAlgn="base" hangingPunct="0">
              <a:spcBef>
                <a:spcPct val="20000"/>
              </a:spcBef>
              <a:spcAft>
                <a:spcPct val="0"/>
              </a:spcAft>
              <a:buClr>
                <a:schemeClr val="tx2"/>
              </a:buClr>
              <a:buSzPct val="70000"/>
              <a:buFont typeface="Wingdings" pitchFamily="2" charset="2"/>
              <a:buNone/>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Davison County approved a $21 Million dollar Tax Increment Financing District for the area, which will use the property tax generated to improve infrastructure on site. </a:t>
            </a:r>
            <a:r>
              <a:rPr lang="en-US" altLang="en-US" sz="2400" kern="0" dirty="0">
                <a:solidFill>
                  <a:srgbClr val="000000"/>
                </a:solidFill>
                <a:latin typeface="Times New Roman" panose="02020603050405020304" pitchFamily="18" charset="0"/>
              </a:rPr>
              <a:t> </a:t>
            </a: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Davison County was approved for a $162,250 DOT Grant to build a northbound turning lane on 257</a:t>
            </a:r>
            <a:r>
              <a:rPr kumimoji="0" lang="en-US" altLang="en-US" sz="2800" b="0" i="0" u="none" strike="noStrike" kern="0" cap="none" spc="0" normalizeH="0" baseline="30000" noProof="0" dirty="0">
                <a:ln>
                  <a:noFill/>
                </a:ln>
                <a:solidFill>
                  <a:srgbClr val="000000"/>
                </a:solidFill>
                <a:effectLst/>
                <a:uLnTx/>
                <a:uFillTx/>
                <a:latin typeface="Times New Roman" panose="02020603050405020304" pitchFamily="18" charset="0"/>
                <a:ea typeface="+mn-ea"/>
                <a:cs typeface="+mn-cs"/>
              </a:rPr>
              <a:t>th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ST.  </a:t>
            </a:r>
          </a:p>
          <a:p>
            <a:pPr marL="514350" indent="-514350" defTabSz="914400" eaLnBrk="1" hangingPunct="1">
              <a:buClr>
                <a:srgbClr val="006666"/>
              </a:buClr>
              <a:buFont typeface="+mj-lt"/>
              <a:buAutoNum type="arabicPeriod"/>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Davison County is working on an $17 Million dollar loan to assist in the construction of the rail line on the property. This will be a 2% loan from the State </a:t>
            </a:r>
            <a:r>
              <a:rPr kumimoji="0" lang="en-US" alt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mn-cs"/>
              </a:rPr>
              <a:t>Rail Trust Fund.  </a:t>
            </a:r>
            <a:endParaRPr lang="en-US" altLang="en-US" sz="2800" kern="0" dirty="0">
              <a:solidFill>
                <a:srgbClr val="000000"/>
              </a:solidFill>
              <a:latin typeface="Times New Roman" panose="02020603050405020304" pitchFamily="18" charset="0"/>
            </a:endParaRPr>
          </a:p>
          <a:p>
            <a:pPr marL="514350" marR="0" lvl="0" indent="-514350" algn="l" defTabSz="914400" rtl="0" eaLnBrk="1" fontAlgn="base" latinLnBrk="0" hangingPunct="1">
              <a:lnSpc>
                <a:spcPct val="100000"/>
              </a:lnSpc>
              <a:spcBef>
                <a:spcPct val="20000"/>
              </a:spcBef>
              <a:spcAft>
                <a:spcPct val="0"/>
              </a:spcAft>
              <a:buClr>
                <a:srgbClr val="006666"/>
              </a:buClr>
              <a:buSzPct val="70000"/>
              <a:buFont typeface="+mj-lt"/>
              <a:buAutoNum type="arabicPeriod"/>
              <a:tabLst/>
              <a:defRPr/>
            </a:pPr>
            <a:endPar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172" name="Rectangle 4">
            <a:extLst>
              <a:ext uri="{FF2B5EF4-FFF2-40B4-BE49-F238E27FC236}">
                <a16:creationId xmlns:a16="http://schemas.microsoft.com/office/drawing/2014/main" id="{07FE4552-9B9F-1B8D-09D7-479615F0D9B8}"/>
              </a:ext>
            </a:extLst>
          </p:cNvPr>
          <p:cNvSpPr>
            <a:spLocks noGrp="1" noChangeArrowheads="1"/>
          </p:cNvSpPr>
          <p:nvPr>
            <p:ph type="ctrTitle" idx="4294967295"/>
          </p:nvPr>
        </p:nvSpPr>
        <p:spPr>
          <a:xfrm>
            <a:off x="2786743" y="381001"/>
            <a:ext cx="7910285" cy="601663"/>
          </a:xfrm>
          <a:noFill/>
        </p:spPr>
        <p:txBody>
          <a:bodyPr/>
          <a:lstStyle/>
          <a:p>
            <a:pPr marL="342900" indent="-342900" algn="ctr" eaLnBrk="1" hangingPunct="1">
              <a:lnSpc>
                <a:spcPct val="90000"/>
              </a:lnSpc>
              <a:spcBef>
                <a:spcPct val="20000"/>
              </a:spcBef>
              <a:buClr>
                <a:schemeClr val="tx2"/>
              </a:buClr>
              <a:buSzPct val="70000"/>
            </a:pPr>
            <a:r>
              <a:rPr lang="en-US" altLang="en-US" dirty="0">
                <a:solidFill>
                  <a:schemeClr val="tx1"/>
                </a:solidFill>
                <a:latin typeface="Times New Roman" panose="02020603050405020304" pitchFamily="18" charset="0"/>
              </a:rPr>
              <a:t>Grants/Incentives</a:t>
            </a:r>
          </a:p>
        </p:txBody>
      </p:sp>
    </p:spTree>
    <p:extLst>
      <p:ext uri="{BB962C8B-B14F-4D97-AF65-F5344CB8AC3E}">
        <p14:creationId xmlns:p14="http://schemas.microsoft.com/office/powerpoint/2010/main" val="1133677077"/>
      </p:ext>
    </p:extLst>
  </p:cSld>
  <p:clrMapOvr>
    <a:masterClrMapping/>
  </p:clrMapOvr>
  <p:transition spd="slow">
    <p:diamon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C362CA7D-47E7-21E8-4979-F0FBB6918F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defTabSz="914400" fontAlgn="base">
              <a:spcBef>
                <a:spcPct val="0"/>
              </a:spcBef>
              <a:spcAft>
                <a:spcPct val="0"/>
              </a:spcAft>
              <a:buClrTx/>
              <a:buSzTx/>
              <a:buNone/>
            </a:pPr>
            <a:fld id="{37D7FF19-5F0D-49E1-8701-8BE2C19F18A7}" type="slidenum">
              <a:rPr lang="en-US" altLang="en-US" sz="1200">
                <a:solidFill>
                  <a:srgbClr val="000000"/>
                </a:solidFill>
              </a:rPr>
              <a:pPr defTabSz="914400" fontAlgn="base">
                <a:spcBef>
                  <a:spcPct val="0"/>
                </a:spcBef>
                <a:spcAft>
                  <a:spcPct val="0"/>
                </a:spcAft>
                <a:buClrTx/>
                <a:buSzTx/>
                <a:buNone/>
              </a:pPr>
              <a:t>5</a:t>
            </a:fld>
            <a:endParaRPr lang="en-US" altLang="en-US" sz="1200" dirty="0">
              <a:solidFill>
                <a:srgbClr val="000000"/>
              </a:solidFill>
            </a:endParaRPr>
          </a:p>
        </p:txBody>
      </p:sp>
      <p:sp>
        <p:nvSpPr>
          <p:cNvPr id="5" name="Rectangle 3">
            <a:extLst>
              <a:ext uri="{FF2B5EF4-FFF2-40B4-BE49-F238E27FC236}">
                <a16:creationId xmlns:a16="http://schemas.microsoft.com/office/drawing/2014/main" id="{084C1EB8-ECC3-B38E-0C76-A5BA00DC17A4}"/>
              </a:ext>
            </a:extLst>
          </p:cNvPr>
          <p:cNvSpPr txBox="1">
            <a:spLocks noChangeArrowheads="1"/>
          </p:cNvSpPr>
          <p:nvPr/>
        </p:nvSpPr>
        <p:spPr bwMode="auto">
          <a:xfrm>
            <a:off x="787652" y="1676399"/>
            <a:ext cx="11027120" cy="4800599"/>
          </a:xfrm>
          <a:prstGeom prst="rect">
            <a:avLst/>
          </a:prstGeom>
          <a:noFill/>
          <a:ln>
            <a:noFill/>
          </a:ln>
        </p:spPr>
        <p:txBody>
          <a:bodyPr/>
          <a:lstStyle>
            <a:lvl1pPr marL="0" indent="0" algn="l" rtl="0" eaLnBrk="0" fontAlgn="base" hangingPunct="0">
              <a:spcBef>
                <a:spcPct val="20000"/>
              </a:spcBef>
              <a:spcAft>
                <a:spcPct val="0"/>
              </a:spcAft>
              <a:buClr>
                <a:schemeClr val="tx2"/>
              </a:buClr>
              <a:buSzPct val="70000"/>
              <a:buFont typeface="Wingdings" pitchFamily="2" charset="2"/>
              <a:buNone/>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514350" indent="-514350" defTabSz="914400" eaLnBrk="1" hangingPunct="1">
              <a:buClr>
                <a:srgbClr val="006666"/>
              </a:buClr>
              <a:buFont typeface="+mj-lt"/>
              <a:buAutoNum type="arabicPeriod"/>
              <a:defRPr/>
            </a:pPr>
            <a:r>
              <a:rPr lang="en-US" altLang="en-US" sz="3400" kern="0" dirty="0">
                <a:solidFill>
                  <a:srgbClr val="000000"/>
                </a:solidFill>
                <a:latin typeface="Times New Roman" panose="02020603050405020304" pitchFamily="18" charset="0"/>
              </a:rPr>
              <a:t>Application for a Conditional Use Permit in the AG District  </a:t>
            </a:r>
          </a:p>
          <a:p>
            <a:pPr marL="228600" indent="-514350" defTabSz="914400" eaLnBrk="1" hangingPunct="1">
              <a:buClr>
                <a:srgbClr val="006666"/>
              </a:buClr>
              <a:buFont typeface="+mj-lt"/>
              <a:buAutoNum type="arabicPeriod"/>
              <a:defRPr/>
            </a:pPr>
            <a:r>
              <a:rPr lang="en-US" altLang="en-US" sz="3400" kern="0" dirty="0">
                <a:solidFill>
                  <a:srgbClr val="000000"/>
                </a:solidFill>
                <a:latin typeface="Times New Roman" panose="02020603050405020304" pitchFamily="18" charset="0"/>
              </a:rPr>
              <a:t>Notifications (100 Owners/115 Properties)</a:t>
            </a:r>
          </a:p>
          <a:p>
            <a:pPr marL="1200150" lvl="1" indent="-742950" defTabSz="914400" eaLnBrk="1" hangingPunct="1">
              <a:buClr>
                <a:srgbClr val="006666"/>
              </a:buClr>
              <a:buFont typeface="+mj-lt"/>
              <a:buAutoNum type="alphaUcPeriod"/>
              <a:defRPr/>
            </a:pPr>
            <a:r>
              <a:rPr lang="en-US" altLang="en-US" sz="3400" kern="0" dirty="0">
                <a:solidFill>
                  <a:srgbClr val="000000"/>
                </a:solidFill>
                <a:latin typeface="Times New Roman" panose="02020603050405020304" pitchFamily="18" charset="0"/>
              </a:rPr>
              <a:t>Ag Use Covenants </a:t>
            </a:r>
          </a:p>
          <a:p>
            <a:pPr marL="228600" indent="-514350" defTabSz="914400" eaLnBrk="1" hangingPunct="1">
              <a:buClr>
                <a:srgbClr val="006666"/>
              </a:buClr>
              <a:buFont typeface="+mj-lt"/>
              <a:buAutoNum type="arabicPeriod"/>
              <a:defRPr/>
            </a:pPr>
            <a:r>
              <a:rPr lang="en-US" altLang="en-US" sz="3400" kern="0" dirty="0">
                <a:solidFill>
                  <a:srgbClr val="000000"/>
                </a:solidFill>
                <a:latin typeface="Times New Roman" panose="02020603050405020304" pitchFamily="18" charset="0"/>
              </a:rPr>
              <a:t>Public Hearing-Planning Commission</a:t>
            </a:r>
          </a:p>
          <a:p>
            <a:pPr marL="228600" indent="-514350" defTabSz="914400" eaLnBrk="1" hangingPunct="1">
              <a:buClr>
                <a:srgbClr val="006666"/>
              </a:buClr>
              <a:buFont typeface="+mj-lt"/>
              <a:buAutoNum type="arabicPeriod"/>
              <a:defRPr/>
            </a:pPr>
            <a:r>
              <a:rPr lang="en-US" altLang="en-US" sz="3400" kern="0" dirty="0">
                <a:solidFill>
                  <a:srgbClr val="000000"/>
                </a:solidFill>
                <a:latin typeface="Times New Roman" panose="02020603050405020304" pitchFamily="18" charset="0"/>
              </a:rPr>
              <a:t>Public Hearing-Board of Adjustment</a:t>
            </a:r>
          </a:p>
          <a:p>
            <a:pPr marL="228600" indent="-514350" defTabSz="914400" eaLnBrk="1" hangingPunct="1">
              <a:buClr>
                <a:srgbClr val="006666"/>
              </a:buClr>
              <a:buFont typeface="+mj-lt"/>
              <a:buAutoNum type="arabicPeriod"/>
              <a:defRPr/>
            </a:pPr>
            <a:r>
              <a:rPr lang="en-US" altLang="en-US" sz="3400" kern="0" dirty="0">
                <a:solidFill>
                  <a:srgbClr val="000000"/>
                </a:solidFill>
                <a:latin typeface="Times New Roman" panose="02020603050405020304" pitchFamily="18" charset="0"/>
              </a:rPr>
              <a:t>Building Permit-50 Structures. Permit Fee was $98,439.</a:t>
            </a:r>
          </a:p>
          <a:p>
            <a:pPr marL="228600" indent="-514350" defTabSz="914400" eaLnBrk="1" hangingPunct="1">
              <a:buClr>
                <a:srgbClr val="006666"/>
              </a:buClr>
              <a:buFont typeface="+mj-lt"/>
              <a:buAutoNum type="arabicPeriod"/>
              <a:defRPr/>
            </a:pPr>
            <a:endParaRPr lang="en-US" altLang="en-US" sz="3200" kern="0" dirty="0">
              <a:solidFill>
                <a:srgbClr val="000000"/>
              </a:solidFill>
              <a:latin typeface="Times New Roman" panose="02020603050405020304" pitchFamily="18" charset="0"/>
            </a:endParaRPr>
          </a:p>
          <a:p>
            <a:pPr marL="514350" indent="-514350" defTabSz="914400" eaLnBrk="1" hangingPunct="1">
              <a:buClr>
                <a:srgbClr val="006666"/>
              </a:buClr>
              <a:buFont typeface="+mj-lt"/>
              <a:buAutoNum type="arabicPeriod"/>
              <a:defRPr/>
            </a:pPr>
            <a:endParaRPr lang="en-US" altLang="en-US" sz="3200" kern="0" dirty="0">
              <a:solidFill>
                <a:srgbClr val="000000"/>
              </a:solidFill>
              <a:latin typeface="Times New Roman" panose="02020603050405020304" pitchFamily="18" charset="0"/>
            </a:endParaRPr>
          </a:p>
        </p:txBody>
      </p:sp>
      <p:sp>
        <p:nvSpPr>
          <p:cNvPr id="7172" name="Rectangle 4">
            <a:extLst>
              <a:ext uri="{FF2B5EF4-FFF2-40B4-BE49-F238E27FC236}">
                <a16:creationId xmlns:a16="http://schemas.microsoft.com/office/drawing/2014/main" id="{07FE4552-9B9F-1B8D-09D7-479615F0D9B8}"/>
              </a:ext>
            </a:extLst>
          </p:cNvPr>
          <p:cNvSpPr>
            <a:spLocks noGrp="1" noChangeArrowheads="1"/>
          </p:cNvSpPr>
          <p:nvPr>
            <p:ph type="ctrTitle" idx="4294967295"/>
          </p:nvPr>
        </p:nvSpPr>
        <p:spPr>
          <a:xfrm>
            <a:off x="3951511" y="381001"/>
            <a:ext cx="3886200" cy="601663"/>
          </a:xfrm>
          <a:noFill/>
        </p:spPr>
        <p:txBody>
          <a:bodyPr/>
          <a:lstStyle/>
          <a:p>
            <a:pPr marL="342900" indent="-342900" algn="ctr" eaLnBrk="1" hangingPunct="1">
              <a:lnSpc>
                <a:spcPct val="90000"/>
              </a:lnSpc>
              <a:spcBef>
                <a:spcPct val="20000"/>
              </a:spcBef>
              <a:buClr>
                <a:schemeClr val="tx2"/>
              </a:buClr>
              <a:buSzPct val="70000"/>
            </a:pPr>
            <a:r>
              <a:rPr lang="en-US" altLang="en-US" dirty="0">
                <a:solidFill>
                  <a:schemeClr val="tx1"/>
                </a:solidFill>
                <a:latin typeface="Times New Roman" panose="02020603050405020304" pitchFamily="18" charset="0"/>
              </a:rPr>
              <a:t>Permit Process</a:t>
            </a:r>
          </a:p>
        </p:txBody>
      </p:sp>
    </p:spTree>
  </p:cSld>
  <p:clrMapOvr>
    <a:masterClrMapping/>
  </p:clrMapOvr>
  <p:transition spd="slow">
    <p:diamon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C362CA7D-47E7-21E8-4979-F0FBB6918F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37D7FF19-5F0D-49E1-8701-8BE2C19F18A7}" type="slidenum">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6</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2" name="Title 1">
            <a:extLst>
              <a:ext uri="{FF2B5EF4-FFF2-40B4-BE49-F238E27FC236}">
                <a16:creationId xmlns:a16="http://schemas.microsoft.com/office/drawing/2014/main" id="{A0D49100-3369-85AD-FCA0-237D4FA38EBF}"/>
              </a:ext>
            </a:extLst>
          </p:cNvPr>
          <p:cNvSpPr txBox="1">
            <a:spLocks/>
          </p:cNvSpPr>
          <p:nvPr/>
        </p:nvSpPr>
        <p:spPr>
          <a:xfrm>
            <a:off x="3098139" y="300061"/>
            <a:ext cx="6155157" cy="62358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defTabSz="914400"/>
            <a:r>
              <a:rPr lang="en-US" altLang="en-US" kern="0" dirty="0">
                <a:solidFill>
                  <a:schemeClr val="tx1"/>
                </a:solidFill>
                <a:latin typeface="Times New Roman" panose="02020603050405020304" pitchFamily="18" charset="0"/>
              </a:rPr>
              <a:t>Traffic Impact Study Comments</a:t>
            </a:r>
            <a:endParaRPr lang="en-US" kern="0" dirty="0">
              <a:solidFill>
                <a:schemeClr val="tx1"/>
              </a:solidFill>
            </a:endParaRPr>
          </a:p>
        </p:txBody>
      </p:sp>
      <p:sp>
        <p:nvSpPr>
          <p:cNvPr id="4" name="Rectangle 3">
            <a:extLst>
              <a:ext uri="{FF2B5EF4-FFF2-40B4-BE49-F238E27FC236}">
                <a16:creationId xmlns:a16="http://schemas.microsoft.com/office/drawing/2014/main" id="{FC708AA8-98EB-6183-8E6C-A68FD56D26C7}"/>
              </a:ext>
            </a:extLst>
          </p:cNvPr>
          <p:cNvSpPr txBox="1">
            <a:spLocks noChangeArrowheads="1"/>
          </p:cNvSpPr>
          <p:nvPr/>
        </p:nvSpPr>
        <p:spPr bwMode="auto">
          <a:xfrm>
            <a:off x="729673" y="1161143"/>
            <a:ext cx="11084956" cy="534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marL="0" indent="0" algn="l" rtl="0" eaLnBrk="0" fontAlgn="base" hangingPunct="0">
              <a:spcBef>
                <a:spcPct val="20000"/>
              </a:spcBef>
              <a:spcAft>
                <a:spcPct val="0"/>
              </a:spcAft>
              <a:buClr>
                <a:schemeClr val="tx2"/>
              </a:buClr>
              <a:buSzPct val="70000"/>
              <a:buFont typeface="Wingdings" pitchFamily="2" charset="2"/>
              <a:buNone/>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514350" indent="-514350" defTabSz="914400" eaLnBrk="1" hangingPunct="1">
              <a:buClr>
                <a:srgbClr val="006666"/>
              </a:buClr>
              <a:buFont typeface="+mj-lt"/>
              <a:buAutoNum type="arabicPeriod"/>
              <a:defRPr/>
            </a:pPr>
            <a:r>
              <a:rPr lang="en-US" altLang="en-US" sz="5100" kern="0" dirty="0">
                <a:solidFill>
                  <a:srgbClr val="000000"/>
                </a:solidFill>
                <a:latin typeface="Times New Roman" panose="02020603050405020304" pitchFamily="18" charset="0"/>
                <a:cs typeface="Times New Roman" panose="02020603050405020304" pitchFamily="18" charset="0"/>
              </a:rPr>
              <a:t>HWY 37/Spruce-minor changes to light timing and extended east turning lane.</a:t>
            </a:r>
          </a:p>
          <a:p>
            <a:pPr marL="514350" indent="-514350" defTabSz="914400" eaLnBrk="1" hangingPunct="1">
              <a:buClr>
                <a:srgbClr val="006666"/>
              </a:buClr>
              <a:buFont typeface="+mj-lt"/>
              <a:buAutoNum type="arabicPeriod"/>
              <a:defRPr/>
            </a:pPr>
            <a:r>
              <a:rPr lang="en-US" altLang="en-US" sz="5100" kern="0" dirty="0">
                <a:solidFill>
                  <a:srgbClr val="000000"/>
                </a:solidFill>
                <a:latin typeface="Times New Roman" panose="02020603050405020304" pitchFamily="18" charset="0"/>
                <a:cs typeface="Times New Roman" panose="02020603050405020304" pitchFamily="18" charset="0"/>
              </a:rPr>
              <a:t>HWY 37/257</a:t>
            </a:r>
            <a:r>
              <a:rPr lang="en-US" altLang="en-US" sz="5100" kern="0" baseline="30000" dirty="0">
                <a:solidFill>
                  <a:srgbClr val="000000"/>
                </a:solidFill>
                <a:latin typeface="Times New Roman" panose="02020603050405020304" pitchFamily="18" charset="0"/>
                <a:cs typeface="Times New Roman" panose="02020603050405020304" pitchFamily="18" charset="0"/>
              </a:rPr>
              <a:t>th</a:t>
            </a:r>
            <a:r>
              <a:rPr lang="en-US" altLang="en-US" sz="5100" kern="0" dirty="0">
                <a:solidFill>
                  <a:srgbClr val="000000"/>
                </a:solidFill>
                <a:latin typeface="Times New Roman" panose="02020603050405020304" pitchFamily="18" charset="0"/>
                <a:cs typeface="Times New Roman" panose="02020603050405020304" pitchFamily="18" charset="0"/>
              </a:rPr>
              <a:t>-Turning Lanes</a:t>
            </a:r>
          </a:p>
          <a:p>
            <a:pPr marL="514350" indent="-514350" defTabSz="914400" eaLnBrk="1" hangingPunct="1">
              <a:buClr>
                <a:srgbClr val="006666"/>
              </a:buClr>
              <a:buFont typeface="+mj-lt"/>
              <a:buAutoNum type="arabicPeriod"/>
              <a:defRPr/>
            </a:pPr>
            <a:r>
              <a:rPr lang="en-US" sz="5100" dirty="0">
                <a:latin typeface="Times New Roman" panose="02020603050405020304" pitchFamily="18" charset="0"/>
                <a:cs typeface="Times New Roman" panose="02020603050405020304" pitchFamily="18" charset="0"/>
              </a:rPr>
              <a:t>4,716 Average Daily Traffic (ADT) (434 are trucks)</a:t>
            </a:r>
            <a:endParaRPr lang="en-US" sz="5100" kern="0" dirty="0">
              <a:latin typeface="Times New Roman" panose="02020603050405020304" pitchFamily="18" charset="0"/>
              <a:cs typeface="Times New Roman" panose="02020603050405020304" pitchFamily="18" charset="0"/>
            </a:endParaRPr>
          </a:p>
          <a:p>
            <a:pPr marL="514350" indent="-514350" defTabSz="914400" eaLnBrk="1" hangingPunct="1">
              <a:buClr>
                <a:srgbClr val="006666"/>
              </a:buClr>
              <a:buFont typeface="+mj-lt"/>
              <a:buAutoNum type="arabicPeriod"/>
              <a:defRPr/>
            </a:pPr>
            <a:r>
              <a:rPr lang="en-US" altLang="en-US" sz="5100" kern="0" dirty="0">
                <a:latin typeface="Times New Roman" panose="02020603050405020304" pitchFamily="18" charset="0"/>
                <a:cs typeface="Times New Roman" panose="02020603050405020304" pitchFamily="18" charset="0"/>
              </a:rPr>
              <a:t>Plant will add 436 ADT (9% increase). Some may be overlap of existing traffic</a:t>
            </a:r>
            <a:r>
              <a:rPr lang="en-US" altLang="en-US" sz="5100" kern="0" dirty="0">
                <a:solidFill>
                  <a:srgbClr val="000000"/>
                </a:solidFill>
                <a:latin typeface="Times New Roman" panose="02020603050405020304" pitchFamily="18" charset="0"/>
                <a:cs typeface="Times New Roman" panose="02020603050405020304" pitchFamily="18" charset="0"/>
              </a:rPr>
              <a:t>.</a:t>
            </a:r>
          </a:p>
          <a:p>
            <a:pPr marL="514350" indent="-514350" defTabSz="914400" eaLnBrk="1" hangingPunct="1">
              <a:buClr>
                <a:srgbClr val="006666"/>
              </a:buClr>
              <a:buFont typeface="+mj-lt"/>
              <a:buAutoNum type="arabicPeriod"/>
              <a:defRPr/>
            </a:pPr>
            <a:r>
              <a:rPr lang="en-US" altLang="en-US" sz="5100" kern="0" dirty="0">
                <a:solidFill>
                  <a:srgbClr val="000000"/>
                </a:solidFill>
                <a:latin typeface="Times New Roman" panose="02020603050405020304" pitchFamily="18" charset="0"/>
                <a:cs typeface="Times New Roman" panose="02020603050405020304" pitchFamily="18" charset="0"/>
              </a:rPr>
              <a:t>Peak Harvest will see 565 ADT truck traffic (12% increase)</a:t>
            </a:r>
          </a:p>
          <a:p>
            <a:pPr marL="514350" indent="-514350" defTabSz="914400" eaLnBrk="1" hangingPunct="1">
              <a:buClr>
                <a:srgbClr val="006666"/>
              </a:buClr>
              <a:buFont typeface="+mj-lt"/>
              <a:buAutoNum type="arabicPeriod"/>
              <a:defRPr/>
            </a:pPr>
            <a:r>
              <a:rPr lang="en-US" sz="5100" dirty="0">
                <a:latin typeface="Times New Roman" panose="02020603050405020304" pitchFamily="18" charset="0"/>
                <a:cs typeface="Times New Roman" panose="02020603050405020304" pitchFamily="18" charset="0"/>
              </a:rPr>
              <a:t>BNSF, Davison County, Prosper Township, and the SD DOT approved the Traffic Study and improvements recommended by Short Elliot Hendrickson Inc.</a:t>
            </a:r>
            <a:endParaRPr lang="en-US" altLang="en-US" sz="3200" kern="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92020492"/>
      </p:ext>
    </p:extLst>
  </p:cSld>
  <p:clrMapOvr>
    <a:masterClrMapping/>
  </p:clrMapOvr>
  <p:transition spd="slow">
    <p:diamon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C362CA7D-47E7-21E8-4979-F0FBB6918F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37D7FF19-5F0D-49E1-8701-8BE2C19F18A7}" type="slidenum">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7</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2" name="Title 1">
            <a:extLst>
              <a:ext uri="{FF2B5EF4-FFF2-40B4-BE49-F238E27FC236}">
                <a16:creationId xmlns:a16="http://schemas.microsoft.com/office/drawing/2014/main" id="{31B11738-986E-AA74-15D4-61BF13210755}"/>
              </a:ext>
            </a:extLst>
          </p:cNvPr>
          <p:cNvSpPr txBox="1">
            <a:spLocks/>
          </p:cNvSpPr>
          <p:nvPr/>
        </p:nvSpPr>
        <p:spPr>
          <a:xfrm>
            <a:off x="3286823" y="300062"/>
            <a:ext cx="6155157" cy="62358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defTabSz="914400"/>
            <a:r>
              <a:rPr lang="en-US" altLang="en-US" kern="0" dirty="0">
                <a:solidFill>
                  <a:schemeClr val="tx1"/>
                </a:solidFill>
                <a:latin typeface="Times New Roman" panose="02020603050405020304" pitchFamily="18" charset="0"/>
              </a:rPr>
              <a:t>Traffic Impact Study Comments</a:t>
            </a:r>
            <a:endParaRPr lang="en-US" kern="0" dirty="0">
              <a:solidFill>
                <a:schemeClr val="tx1"/>
              </a:solidFill>
            </a:endParaRPr>
          </a:p>
        </p:txBody>
      </p:sp>
      <p:sp>
        <p:nvSpPr>
          <p:cNvPr id="3" name="Rectangle 3">
            <a:extLst>
              <a:ext uri="{FF2B5EF4-FFF2-40B4-BE49-F238E27FC236}">
                <a16:creationId xmlns:a16="http://schemas.microsoft.com/office/drawing/2014/main" id="{A014FEDA-1952-5EB3-8D50-F35C7101B0CA}"/>
              </a:ext>
            </a:extLst>
          </p:cNvPr>
          <p:cNvSpPr txBox="1">
            <a:spLocks noChangeArrowheads="1"/>
          </p:cNvSpPr>
          <p:nvPr/>
        </p:nvSpPr>
        <p:spPr bwMode="auto">
          <a:xfrm>
            <a:off x="553522" y="1406241"/>
            <a:ext cx="11084956" cy="507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l" rtl="0" eaLnBrk="0" fontAlgn="base" hangingPunct="0">
              <a:spcBef>
                <a:spcPct val="20000"/>
              </a:spcBef>
              <a:spcAft>
                <a:spcPct val="0"/>
              </a:spcAft>
              <a:buClr>
                <a:schemeClr val="tx2"/>
              </a:buClr>
              <a:buSzPct val="70000"/>
              <a:buFont typeface="Wingdings" pitchFamily="2" charset="2"/>
              <a:buNone/>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514350" indent="-514350" defTabSz="914400" eaLnBrk="1" hangingPunct="1">
              <a:buClr>
                <a:srgbClr val="006666"/>
              </a:buClr>
              <a:buFont typeface="+mj-lt"/>
              <a:buAutoNum type="arabicPeriod"/>
              <a:defRPr/>
            </a:pPr>
            <a:r>
              <a:rPr lang="en-US" sz="3600" kern="0" dirty="0">
                <a:latin typeface="Times New Roman" panose="02020603050405020304" pitchFamily="18" charset="0"/>
                <a:ea typeface="Calibri" panose="020F0502020204030204" pitchFamily="34" charset="0"/>
                <a:cs typeface="Times New Roman" panose="02020603050405020304" pitchFamily="18" charset="0"/>
              </a:rPr>
              <a:t>The plant has the ability to hold 64 double trailers on site. </a:t>
            </a:r>
          </a:p>
          <a:p>
            <a:pPr lvl="1" defTabSz="914400">
              <a:lnSpc>
                <a:spcPct val="107000"/>
              </a:lnSpc>
              <a:spcBef>
                <a:spcPts val="0"/>
              </a:spcBef>
              <a:spcAft>
                <a:spcPts val="0"/>
              </a:spcAft>
              <a:buFont typeface="+mj-lt"/>
              <a:buAutoNum type="alphaLcPeriod"/>
            </a:pPr>
            <a:r>
              <a:rPr lang="en-US" sz="3600" kern="0" dirty="0">
                <a:latin typeface="Times New Roman" panose="02020603050405020304" pitchFamily="18" charset="0"/>
                <a:ea typeface="Calibri" panose="020F0502020204030204" pitchFamily="34" charset="0"/>
                <a:cs typeface="Times New Roman" panose="02020603050405020304" pitchFamily="18" charset="0"/>
              </a:rPr>
              <a:t>A single truck is 67’ long and can hold 970 bushels. </a:t>
            </a:r>
            <a:endParaRPr lang="en-US" sz="3600" b="1" kern="0" dirty="0">
              <a:latin typeface="Times New Roman" panose="02020603050405020304" pitchFamily="18" charset="0"/>
              <a:ea typeface="Calibri" panose="020F0502020204030204" pitchFamily="34" charset="0"/>
              <a:cs typeface="Times New Roman" panose="02020603050405020304" pitchFamily="18" charset="0"/>
            </a:endParaRPr>
          </a:p>
          <a:p>
            <a:pPr lvl="1" defTabSz="914400">
              <a:lnSpc>
                <a:spcPct val="107000"/>
              </a:lnSpc>
              <a:spcBef>
                <a:spcPts val="0"/>
              </a:spcBef>
              <a:spcAft>
                <a:spcPts val="800"/>
              </a:spcAft>
              <a:buFont typeface="+mj-lt"/>
              <a:buAutoNum type="alphaLcPeriod"/>
            </a:pPr>
            <a:r>
              <a:rPr lang="en-US" sz="3600" kern="0" dirty="0">
                <a:latin typeface="Times New Roman" panose="02020603050405020304" pitchFamily="18" charset="0"/>
                <a:ea typeface="Calibri" panose="020F0502020204030204" pitchFamily="34" charset="0"/>
                <a:cs typeface="Times New Roman" panose="02020603050405020304" pitchFamily="18" charset="0"/>
              </a:rPr>
              <a:t>A double truck is 100’ long and can hold 1,550 bushels. </a:t>
            </a:r>
          </a:p>
          <a:p>
            <a:pPr lvl="1" defTabSz="914400">
              <a:lnSpc>
                <a:spcPct val="107000"/>
              </a:lnSpc>
              <a:spcBef>
                <a:spcPts val="0"/>
              </a:spcBef>
              <a:spcAft>
                <a:spcPts val="0"/>
              </a:spcAft>
              <a:buFont typeface="+mj-lt"/>
              <a:buAutoNum type="alphaLcPeriod"/>
            </a:pPr>
            <a:r>
              <a:rPr lang="en-US" sz="3600" kern="0" dirty="0">
                <a:latin typeface="Times New Roman" panose="02020603050405020304" pitchFamily="18" charset="0"/>
                <a:ea typeface="Calibri" panose="020F0502020204030204" pitchFamily="34" charset="0"/>
                <a:cs typeface="Times New Roman" panose="02020603050405020304" pitchFamily="18" charset="0"/>
              </a:rPr>
              <a:t>It is anticipated that 82% of the trucks will be single trailers and 18% doubles. </a:t>
            </a:r>
            <a:endParaRPr lang="en-US" sz="3600" b="1" kern="0" dirty="0">
              <a:latin typeface="Times New Roman" panose="02020603050405020304" pitchFamily="18" charset="0"/>
              <a:ea typeface="Calibri" panose="020F0502020204030204" pitchFamily="34" charset="0"/>
              <a:cs typeface="Times New Roman" panose="02020603050405020304" pitchFamily="18" charset="0"/>
            </a:endParaRPr>
          </a:p>
          <a:p>
            <a:pPr lvl="1" defTabSz="914400">
              <a:lnSpc>
                <a:spcPct val="107000"/>
              </a:lnSpc>
              <a:spcBef>
                <a:spcPts val="0"/>
              </a:spcBef>
              <a:spcAft>
                <a:spcPts val="0"/>
              </a:spcAft>
              <a:buFont typeface="+mj-lt"/>
              <a:buAutoNum type="alphaLcPeriod"/>
            </a:pPr>
            <a:r>
              <a:rPr lang="en-US" sz="3600" kern="0" dirty="0">
                <a:latin typeface="Times New Roman" panose="02020603050405020304" pitchFamily="18" charset="0"/>
                <a:ea typeface="Calibri" panose="020F0502020204030204" pitchFamily="34" charset="0"/>
                <a:cs typeface="Times New Roman" panose="02020603050405020304" pitchFamily="18" charset="0"/>
              </a:rPr>
              <a:t>The plant can process 50,000 bushels per hour. </a:t>
            </a:r>
            <a:endParaRPr lang="en-US" sz="3600" b="1" kern="0"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defTabSz="914400" eaLnBrk="1" hangingPunct="1">
              <a:buClr>
                <a:srgbClr val="006666"/>
              </a:buClr>
              <a:buFont typeface="+mj-lt"/>
              <a:buAutoNum type="arabicPeriod"/>
              <a:defRPr/>
            </a:pPr>
            <a:r>
              <a:rPr lang="en-US" sz="3600" kern="0" dirty="0">
                <a:latin typeface="Times New Roman" panose="02020603050405020304" pitchFamily="18" charset="0"/>
                <a:ea typeface="Calibri" panose="020F0502020204030204" pitchFamily="34" charset="0"/>
                <a:cs typeface="Times New Roman" panose="02020603050405020304" pitchFamily="18" charset="0"/>
              </a:rPr>
              <a:t>2025-Expected 127 Trucks per day.</a:t>
            </a:r>
          </a:p>
          <a:p>
            <a:pPr marL="514350" indent="-514350" defTabSz="914400" eaLnBrk="1" hangingPunct="1">
              <a:buClr>
                <a:srgbClr val="006666"/>
              </a:buClr>
              <a:buFont typeface="+mj-lt"/>
              <a:buAutoNum type="arabicPeriod"/>
              <a:defRPr/>
            </a:pPr>
            <a:r>
              <a:rPr lang="en-US" sz="3600" kern="0" dirty="0">
                <a:latin typeface="Times New Roman" panose="02020603050405020304" pitchFamily="18" charset="0"/>
                <a:ea typeface="Calibri" panose="020F0502020204030204" pitchFamily="34" charset="0"/>
                <a:cs typeface="Times New Roman" panose="02020603050405020304" pitchFamily="18" charset="0"/>
              </a:rPr>
              <a:t>2030-Expected 176 Trucks per day, with peak harvest of 565 Trucks per day.</a:t>
            </a:r>
          </a:p>
          <a:p>
            <a:pPr marL="514350" indent="-514350" defTabSz="914400" eaLnBrk="1" hangingPunct="1">
              <a:buClr>
                <a:srgbClr val="006666"/>
              </a:buClr>
              <a:buFont typeface="+mj-lt"/>
              <a:buAutoNum type="arabicPeriod"/>
              <a:defRPr/>
            </a:pPr>
            <a:endParaRPr lang="en-US" altLang="en-US" sz="3200" kern="0" dirty="0">
              <a:latin typeface="Times New Roman" panose="02020603050405020304" pitchFamily="18" charset="0"/>
            </a:endParaRPr>
          </a:p>
          <a:p>
            <a:pPr marL="514350" indent="-514350" defTabSz="914400" eaLnBrk="1" hangingPunct="1">
              <a:buClr>
                <a:srgbClr val="006666"/>
              </a:buClr>
              <a:buFont typeface="+mj-lt"/>
              <a:buAutoNum type="arabicPeriod"/>
              <a:defRPr/>
            </a:pPr>
            <a:endParaRPr lang="en-US" altLang="en-US" sz="3200" kern="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41575314"/>
      </p:ext>
    </p:extLst>
  </p:cSld>
  <p:clrMapOvr>
    <a:masterClrMapping/>
  </p:clrMapOvr>
  <p:transition spd="slow">
    <p:diamon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C362CA7D-47E7-21E8-4979-F0FBB6918F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37D7FF19-5F0D-49E1-8701-8BE2C19F18A7}" type="slidenum">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8</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2" name="Title 1">
            <a:extLst>
              <a:ext uri="{FF2B5EF4-FFF2-40B4-BE49-F238E27FC236}">
                <a16:creationId xmlns:a16="http://schemas.microsoft.com/office/drawing/2014/main" id="{7C7E376B-0570-D5D8-AD37-00CD81489C7C}"/>
              </a:ext>
            </a:extLst>
          </p:cNvPr>
          <p:cNvSpPr txBox="1">
            <a:spLocks/>
          </p:cNvSpPr>
          <p:nvPr/>
        </p:nvSpPr>
        <p:spPr>
          <a:xfrm>
            <a:off x="4818741" y="546805"/>
            <a:ext cx="2271925" cy="623580"/>
          </a:xfrm>
          <a:prstGeom prst="rect">
            <a:avLst/>
          </a:prstGeom>
        </p:spPr>
        <p:txBody>
          <a:bodyPr>
            <a:normAutofit fontScale="92500"/>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defTabSz="914400"/>
            <a:r>
              <a:rPr lang="en-US" altLang="en-US" kern="0" dirty="0">
                <a:solidFill>
                  <a:schemeClr val="tx1"/>
                </a:solidFill>
                <a:latin typeface="Times New Roman" panose="02020603050405020304" pitchFamily="18" charset="0"/>
              </a:rPr>
              <a:t>Rail Traffic</a:t>
            </a:r>
            <a:endParaRPr lang="en-US" kern="0" dirty="0">
              <a:solidFill>
                <a:schemeClr val="tx1"/>
              </a:solidFill>
            </a:endParaRPr>
          </a:p>
        </p:txBody>
      </p:sp>
      <p:sp>
        <p:nvSpPr>
          <p:cNvPr id="3" name="Rectangle 3">
            <a:extLst>
              <a:ext uri="{FF2B5EF4-FFF2-40B4-BE49-F238E27FC236}">
                <a16:creationId xmlns:a16="http://schemas.microsoft.com/office/drawing/2014/main" id="{BE246B10-CD1E-6DEB-AAD3-56361B12D287}"/>
              </a:ext>
            </a:extLst>
          </p:cNvPr>
          <p:cNvSpPr txBox="1">
            <a:spLocks noChangeArrowheads="1"/>
          </p:cNvSpPr>
          <p:nvPr/>
        </p:nvSpPr>
        <p:spPr bwMode="auto">
          <a:xfrm>
            <a:off x="729673" y="1016001"/>
            <a:ext cx="11084956" cy="548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l" rtl="0" eaLnBrk="0" fontAlgn="base" hangingPunct="0">
              <a:spcBef>
                <a:spcPct val="20000"/>
              </a:spcBef>
              <a:spcAft>
                <a:spcPct val="0"/>
              </a:spcAft>
              <a:buClr>
                <a:schemeClr val="tx2"/>
              </a:buClr>
              <a:buSzPct val="70000"/>
              <a:buFont typeface="Wingdings" pitchFamily="2" charset="2"/>
              <a:buNone/>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marL="800100" lvl="1" indent="-342900" defTabSz="914400">
              <a:lnSpc>
                <a:spcPct val="107000"/>
              </a:lnSpc>
              <a:spcBef>
                <a:spcPts val="0"/>
              </a:spcBef>
              <a:spcAft>
                <a:spcPts val="0"/>
              </a:spcAft>
              <a:buFont typeface="+mj-lt"/>
              <a:buAutoNum type="arabicPeriod"/>
            </a:pPr>
            <a:r>
              <a:rPr lang="en-US" sz="2400" kern="0" dirty="0">
                <a:latin typeface="Times New Roman" panose="02020603050405020304" pitchFamily="18" charset="0"/>
                <a:ea typeface="Calibri" panose="020F0502020204030204" pitchFamily="34" charset="0"/>
                <a:cs typeface="Times New Roman" panose="02020603050405020304" pitchFamily="18" charset="0"/>
              </a:rPr>
              <a:t>The Plant will generate 638 railcars of product per month. </a:t>
            </a:r>
          </a:p>
          <a:p>
            <a:pPr marL="800100" lvl="1" indent="-342900" defTabSz="914400">
              <a:lnSpc>
                <a:spcPct val="107000"/>
              </a:lnSpc>
              <a:spcBef>
                <a:spcPts val="0"/>
              </a:spcBef>
              <a:spcAft>
                <a:spcPts val="0"/>
              </a:spcAft>
              <a:buFont typeface="+mj-lt"/>
              <a:buAutoNum type="arabicPeriod"/>
            </a:pPr>
            <a:r>
              <a:rPr lang="en-US" sz="2400" kern="0" dirty="0">
                <a:latin typeface="Times New Roman" panose="02020603050405020304" pitchFamily="18" charset="0"/>
                <a:ea typeface="Calibri" panose="020F0502020204030204" pitchFamily="34" charset="0"/>
                <a:cs typeface="Times New Roman" panose="02020603050405020304" pitchFamily="18" charset="0"/>
              </a:rPr>
              <a:t>The RR intersection at 257</a:t>
            </a:r>
            <a:r>
              <a:rPr lang="en-US" sz="2400" kern="0"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currently sees an average of 2 trains per day. </a:t>
            </a:r>
          </a:p>
          <a:p>
            <a:pPr marL="800100" lvl="1" indent="-342900" defTabSz="914400">
              <a:lnSpc>
                <a:spcPct val="107000"/>
              </a:lnSpc>
              <a:spcBef>
                <a:spcPts val="0"/>
              </a:spcBef>
              <a:spcAft>
                <a:spcPts val="0"/>
              </a:spcAft>
              <a:buFont typeface="+mj-lt"/>
              <a:buAutoNum type="arabicPeriod"/>
            </a:pPr>
            <a:r>
              <a:rPr lang="en-US" sz="2400" kern="0" dirty="0">
                <a:latin typeface="Times New Roman" panose="02020603050405020304" pitchFamily="18" charset="0"/>
                <a:ea typeface="Calibri" panose="020F0502020204030204" pitchFamily="34" charset="0"/>
                <a:cs typeface="Times New Roman" panose="02020603050405020304" pitchFamily="18" charset="0"/>
              </a:rPr>
              <a:t>Two unit trains (single commodity) and 3 manifest trains (accept cars from multiple locations) per week are expected for the plant (57% increase). </a:t>
            </a:r>
            <a:endParaRPr lang="en-US" sz="2400" b="1" kern="0" dirty="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defTabSz="914400">
              <a:lnSpc>
                <a:spcPct val="107000"/>
              </a:lnSpc>
              <a:spcBef>
                <a:spcPts val="0"/>
              </a:spcBef>
              <a:spcAft>
                <a:spcPts val="0"/>
              </a:spcAft>
              <a:buFont typeface="+mj-lt"/>
              <a:buAutoNum type="arabicPeriod"/>
            </a:pPr>
            <a:r>
              <a:rPr lang="en-US" sz="2400" kern="0" dirty="0">
                <a:latin typeface="Times New Roman" panose="02020603050405020304" pitchFamily="18" charset="0"/>
                <a:ea typeface="Calibri" panose="020F0502020204030204" pitchFamily="34" charset="0"/>
                <a:cs typeface="Times New Roman" panose="02020603050405020304" pitchFamily="18" charset="0"/>
              </a:rPr>
              <a:t>A unit train will take approximately 5 minutes 30 seconds to clear Spruce St. at 15 MPH. </a:t>
            </a:r>
            <a:endParaRPr lang="en-US" sz="2400" b="1" kern="0" dirty="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defTabSz="914400">
              <a:lnSpc>
                <a:spcPct val="107000"/>
              </a:lnSpc>
              <a:spcBef>
                <a:spcPts val="0"/>
              </a:spcBef>
              <a:spcAft>
                <a:spcPts val="0"/>
              </a:spcAft>
              <a:buFont typeface="+mj-lt"/>
              <a:buAutoNum type="arabicPeriod"/>
            </a:pPr>
            <a:r>
              <a:rPr lang="en-US" sz="2400" kern="0" dirty="0">
                <a:latin typeface="Times New Roman" panose="02020603050405020304" pitchFamily="18" charset="0"/>
                <a:ea typeface="Calibri" panose="020F0502020204030204" pitchFamily="34" charset="0"/>
                <a:cs typeface="Times New Roman" panose="02020603050405020304" pitchFamily="18" charset="0"/>
              </a:rPr>
              <a:t>At worse-case scenario, a train will block 257</a:t>
            </a:r>
            <a:r>
              <a:rPr lang="en-US" sz="2400" kern="0"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St. for 20 minutes. </a:t>
            </a:r>
            <a:endParaRPr lang="en-US" sz="2400" b="1" kern="0" dirty="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defTabSz="914400">
              <a:lnSpc>
                <a:spcPct val="107000"/>
              </a:lnSpc>
              <a:spcBef>
                <a:spcPts val="0"/>
              </a:spcBef>
              <a:spcAft>
                <a:spcPts val="0"/>
              </a:spcAft>
              <a:buFont typeface="+mj-lt"/>
              <a:buAutoNum type="arabicPeriod"/>
            </a:pPr>
            <a:r>
              <a:rPr lang="en-US" sz="2400" kern="0" dirty="0">
                <a:latin typeface="Times New Roman" panose="02020603050405020304" pitchFamily="18" charset="0"/>
                <a:ea typeface="Calibri" panose="020F0502020204030204" pitchFamily="34" charset="0"/>
                <a:cs typeface="Times New Roman" panose="02020603050405020304" pitchFamily="18" charset="0"/>
              </a:rPr>
              <a:t>Using worse-case scenario data, the HWY 37 southbound left turn lane at 257</a:t>
            </a:r>
            <a:r>
              <a:rPr lang="en-US" sz="2400" kern="0"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is recommended to be extended from 221’ to 1,250’. </a:t>
            </a:r>
            <a:endParaRPr lang="en-US" sz="2400" b="1" kern="0" dirty="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defTabSz="914400">
              <a:lnSpc>
                <a:spcPct val="107000"/>
              </a:lnSpc>
              <a:spcBef>
                <a:spcPts val="0"/>
              </a:spcBef>
              <a:spcAft>
                <a:spcPts val="0"/>
              </a:spcAft>
              <a:buFont typeface="+mj-lt"/>
              <a:buAutoNum type="arabicPeriod"/>
            </a:pPr>
            <a:r>
              <a:rPr lang="en-US" sz="2400" kern="0" dirty="0">
                <a:latin typeface="Times New Roman" panose="02020603050405020304" pitchFamily="18" charset="0"/>
                <a:ea typeface="Calibri" panose="020F0502020204030204" pitchFamily="34" charset="0"/>
                <a:cs typeface="Times New Roman" panose="02020603050405020304" pitchFamily="18" charset="0"/>
              </a:rPr>
              <a:t>Using worse-case scenario data, the HWY 37 northbound right turn lane at 257</a:t>
            </a:r>
            <a:r>
              <a:rPr lang="en-US" sz="2400" kern="0"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2400" kern="0" dirty="0">
                <a:latin typeface="Times New Roman" panose="02020603050405020304" pitchFamily="18" charset="0"/>
                <a:ea typeface="Calibri" panose="020F0502020204030204" pitchFamily="34" charset="0"/>
                <a:cs typeface="Times New Roman" panose="02020603050405020304" pitchFamily="18" charset="0"/>
              </a:rPr>
              <a:t> is recommended to be extended from 0’ to 1,100’. </a:t>
            </a:r>
            <a:endParaRPr lang="en-US" sz="2400" b="1" kern="0" dirty="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defTabSz="914400">
              <a:lnSpc>
                <a:spcPct val="107000"/>
              </a:lnSpc>
              <a:spcBef>
                <a:spcPts val="0"/>
              </a:spcBef>
              <a:spcAft>
                <a:spcPts val="0"/>
              </a:spcAft>
              <a:buFont typeface="+mj-lt"/>
              <a:buAutoNum type="arabicPeriod"/>
            </a:pPr>
            <a:r>
              <a:rPr lang="en-US" sz="2400" kern="0" dirty="0">
                <a:latin typeface="Times New Roman" panose="02020603050405020304" pitchFamily="18" charset="0"/>
                <a:ea typeface="Calibri" panose="020F0502020204030204" pitchFamily="34" charset="0"/>
                <a:cs typeface="Times New Roman" panose="02020603050405020304" pitchFamily="18" charset="0"/>
              </a:rPr>
              <a:t>The RR Tracks (both sides) will include a “Do Not Block Tracks” sign. </a:t>
            </a:r>
            <a:endParaRPr lang="en-US" sz="2400" b="1" kern="0" dirty="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defTabSz="914400">
              <a:lnSpc>
                <a:spcPct val="107000"/>
              </a:lnSpc>
              <a:spcBef>
                <a:spcPts val="0"/>
              </a:spcBef>
              <a:spcAft>
                <a:spcPts val="800"/>
              </a:spcAft>
              <a:buFont typeface="+mj-lt"/>
              <a:buAutoNum type="arabicPeriod"/>
            </a:pPr>
            <a:r>
              <a:rPr lang="en-US" sz="2400" kern="0" dirty="0">
                <a:latin typeface="Times New Roman" panose="02020603050405020304" pitchFamily="18" charset="0"/>
                <a:ea typeface="Calibri" panose="020F0502020204030204" pitchFamily="34" charset="0"/>
                <a:cs typeface="Times New Roman" panose="02020603050405020304" pitchFamily="18" charset="0"/>
              </a:rPr>
              <a:t>If the RR Tracks are blocked by a train entering/exiting the plant, there is sufficient room to store trucks in the southbound and northbound turning lanes that will be installed on HWY 37. </a:t>
            </a:r>
            <a:endParaRPr lang="en-US" altLang="en-US" sz="3200" kern="0" dirty="0">
              <a:latin typeface="Times New Roman" panose="02020603050405020304" pitchFamily="18" charset="0"/>
            </a:endParaRPr>
          </a:p>
        </p:txBody>
      </p:sp>
    </p:spTree>
    <p:extLst>
      <p:ext uri="{BB962C8B-B14F-4D97-AF65-F5344CB8AC3E}">
        <p14:creationId xmlns:p14="http://schemas.microsoft.com/office/powerpoint/2010/main" val="3479544545"/>
      </p:ext>
    </p:extLst>
  </p:cSld>
  <p:clrMapOvr>
    <a:masterClrMapping/>
  </p:clrMapOvr>
  <p:transition spd="slow">
    <p:diamon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C362CA7D-47E7-21E8-4979-F0FBB6918F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37D7FF19-5F0D-49E1-8701-8BE2C19F18A7}" type="slidenum">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9</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2" name="Title 1">
            <a:extLst>
              <a:ext uri="{FF2B5EF4-FFF2-40B4-BE49-F238E27FC236}">
                <a16:creationId xmlns:a16="http://schemas.microsoft.com/office/drawing/2014/main" id="{A3FED0BC-59FE-CEDC-B054-3E14DA569B61}"/>
              </a:ext>
            </a:extLst>
          </p:cNvPr>
          <p:cNvSpPr txBox="1">
            <a:spLocks/>
          </p:cNvSpPr>
          <p:nvPr/>
        </p:nvSpPr>
        <p:spPr>
          <a:xfrm>
            <a:off x="2801259" y="271030"/>
            <a:ext cx="8868228" cy="623580"/>
          </a:xfrm>
          <a:prstGeom prst="rect">
            <a:avLst/>
          </a:prstGeom>
        </p:spPr>
        <p:txBody>
          <a:bodyPr>
            <a:normAutofit lnSpcReduction="10000"/>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defTabSz="914400"/>
            <a:r>
              <a:rPr lang="en-US" altLang="en-US" kern="0" dirty="0">
                <a:solidFill>
                  <a:schemeClr val="tx1"/>
                </a:solidFill>
                <a:latin typeface="Times New Roman" panose="02020603050405020304" pitchFamily="18" charset="0"/>
              </a:rPr>
              <a:t>Traffic Impact Study Recommendations</a:t>
            </a:r>
            <a:endParaRPr lang="en-US" kern="0" dirty="0">
              <a:solidFill>
                <a:schemeClr val="tx1"/>
              </a:solidFill>
            </a:endParaRPr>
          </a:p>
        </p:txBody>
      </p:sp>
      <p:pic>
        <p:nvPicPr>
          <p:cNvPr id="3" name="Content Placeholder 2" descr="Map&#10;&#10;Description automatically generated">
            <a:extLst>
              <a:ext uri="{FF2B5EF4-FFF2-40B4-BE49-F238E27FC236}">
                <a16:creationId xmlns:a16="http://schemas.microsoft.com/office/drawing/2014/main" id="{B5EE7B09-25DF-4504-3F38-249982EE296F}"/>
              </a:ext>
            </a:extLst>
          </p:cNvPr>
          <p:cNvPicPr>
            <a:picLocks noChangeAspect="1"/>
          </p:cNvPicPr>
          <p:nvPr/>
        </p:nvPicPr>
        <p:blipFill>
          <a:blip r:embed="rId2"/>
          <a:stretch>
            <a:fillRect/>
          </a:stretch>
        </p:blipFill>
        <p:spPr bwMode="auto">
          <a:xfrm>
            <a:off x="2849691" y="771351"/>
            <a:ext cx="7310303" cy="57310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291431"/>
      </p:ext>
    </p:extLst>
  </p:cSld>
  <p:clrMapOvr>
    <a:masterClrMapping/>
  </p:clrMapOvr>
  <p:transition spd="slow">
    <p:diamond/>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TM16401375[[fn=Madison]]</Template>
  <TotalTime>191</TotalTime>
  <Words>1130</Words>
  <Application>Microsoft Office PowerPoint</Application>
  <PresentationFormat>Widescreen</PresentationFormat>
  <Paragraphs>165</Paragraphs>
  <Slides>18</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Google Sans</vt:lpstr>
      <vt:lpstr>MS Shell Dlg 2</vt:lpstr>
      <vt:lpstr>Times New Roman</vt:lpstr>
      <vt:lpstr>Verdana</vt:lpstr>
      <vt:lpstr>Wingdings</vt:lpstr>
      <vt:lpstr>Wingdings 3</vt:lpstr>
      <vt:lpstr>Madison</vt:lpstr>
      <vt:lpstr>Eclipse</vt:lpstr>
      <vt:lpstr>PowerPoint Presentation</vt:lpstr>
      <vt:lpstr>High Plains Processing, LLC</vt:lpstr>
      <vt:lpstr>Groundbreaking Ceremony</vt:lpstr>
      <vt:lpstr>Grants/Incentives</vt:lpstr>
      <vt:lpstr>Permit Process</vt:lpstr>
      <vt:lpstr>PowerPoint Presentation</vt:lpstr>
      <vt:lpstr>PowerPoint Presentation</vt:lpstr>
      <vt:lpstr>PowerPoint Presentation</vt:lpstr>
      <vt:lpstr>PowerPoint Presentation</vt:lpstr>
      <vt:lpstr>Proposed Layout</vt:lpstr>
      <vt:lpstr>3D Plant Site Renderings (Northeast View)</vt:lpstr>
      <vt:lpstr>3D Plant Site Renderings (East View)</vt:lpstr>
      <vt:lpstr>3D Plant Site Renderings (Aerial View)</vt:lpstr>
      <vt:lpstr>Proposed SDSP Plant – Mitchell, SD</vt:lpstr>
      <vt:lpstr>Proposed SDSP Plant – Mitchell, SD</vt:lpstr>
      <vt:lpstr>Project Timeline</vt:lpstr>
      <vt:lpstr>Volga Plant: 2004 vs. 2021</vt:lpstr>
      <vt:lpstr>Project Team Members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Mitchell, SD</dc:title>
  <dc:creator>Kyle Peters</dc:creator>
  <cp:lastModifiedBy>Jeff Bathke</cp:lastModifiedBy>
  <cp:revision>10</cp:revision>
  <cp:lastPrinted>2022-06-28T22:02:59Z</cp:lastPrinted>
  <dcterms:created xsi:type="dcterms:W3CDTF">2022-03-07T14:05:21Z</dcterms:created>
  <dcterms:modified xsi:type="dcterms:W3CDTF">2023-10-04T21:57:16Z</dcterms:modified>
</cp:coreProperties>
</file>