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5"/>
  </p:notesMasterIdLst>
  <p:sldIdLst>
    <p:sldId id="279" r:id="rId5"/>
    <p:sldId id="297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8" r:id="rId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19" autoAdjust="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FD01546-198A-4195-BCF8-F0FF54C90E5E}" type="datetimeFigureOut">
              <a:rPr lang="en-US" smtClean="0"/>
              <a:t>9/27/2021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E6DE88F-1F85-4A27-9D34-D74A50E7B0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091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33AEA074-24A7-4657-AE02-A51F68EA6AA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57847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746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502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85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5291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092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647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254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865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40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205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120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94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130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55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56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9783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nikon_nic/7519208704/" TargetMode="External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m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tmp"/><Relationship Id="rId7" Type="http://schemas.openxmlformats.org/officeDocument/2006/relationships/image" Target="../media/image18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0EF2A0DA-AE81-4A45-972E-646AC2870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B2D6DE-C9B5-4678-91EF-77E85F235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-8622" y="10"/>
            <a:ext cx="6096000" cy="685799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536FA4E-0152-4E27-91DA-0FC22D184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7026" y="1"/>
            <a:ext cx="5934973" cy="6858000"/>
          </a:xfrm>
          <a:prstGeom prst="rect">
            <a:avLst/>
          </a:prstGeom>
        </p:spPr>
      </p:pic>
      <p:pic>
        <p:nvPicPr>
          <p:cNvPr id="11" name="Picture 10" descr="A picture containing train, sky, track, outdoor&#10;&#10;Description automatically generated">
            <a:extLst>
              <a:ext uri="{FF2B5EF4-FFF2-40B4-BE49-F238E27FC236}">
                <a16:creationId xmlns:a16="http://schemas.microsoft.com/office/drawing/2014/main" id="{76C03772-7008-4CF4-9325-01CA1D7B88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141265" y="568681"/>
            <a:ext cx="9753600" cy="55340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052FAF3-2D66-459C-A130-EA6F9148C039}"/>
              </a:ext>
            </a:extLst>
          </p:cNvPr>
          <p:cNvSpPr/>
          <p:nvPr/>
        </p:nvSpPr>
        <p:spPr>
          <a:xfrm>
            <a:off x="1871288" y="509360"/>
            <a:ext cx="829355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Davison County 5 Year Plan</a:t>
            </a:r>
          </a:p>
          <a:p>
            <a:pPr algn="ctr"/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2022 - 2026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0235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65923A-2DB1-443D-A3A2-113A7F042F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-8622" y="10"/>
            <a:ext cx="6096000" cy="6857990"/>
          </a:xfrm>
          <a:prstGeom prst="rect">
            <a:avLst/>
          </a:prstGeom>
        </p:spPr>
      </p:pic>
      <p:pic>
        <p:nvPicPr>
          <p:cNvPr id="6" name="Picture 5" descr="Schematic&#10;&#10;Description automatically generated with medium confidence">
            <a:extLst>
              <a:ext uri="{FF2B5EF4-FFF2-40B4-BE49-F238E27FC236}">
                <a16:creationId xmlns:a16="http://schemas.microsoft.com/office/drawing/2014/main" id="{9DAF4014-2532-43EC-B64A-D8B32B999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2375" y="134224"/>
            <a:ext cx="4963065" cy="6589552"/>
          </a:xfrm>
          <a:prstGeom prst="rect">
            <a:avLst/>
          </a:prstGeom>
        </p:spPr>
      </p:pic>
      <p:pic>
        <p:nvPicPr>
          <p:cNvPr id="11" name="Picture 10" descr="A picture containing tree, grass, outdoor, sky&#10;&#10;Description automatically generated">
            <a:extLst>
              <a:ext uri="{FF2B5EF4-FFF2-40B4-BE49-F238E27FC236}">
                <a16:creationId xmlns:a16="http://schemas.microsoft.com/office/drawing/2014/main" id="{673846AE-0E02-4359-B2B6-138F27E71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005" y="1166070"/>
            <a:ext cx="5268745" cy="37163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22F12D-CB87-457C-8448-2FF0AF6E79BB}"/>
              </a:ext>
            </a:extLst>
          </p:cNvPr>
          <p:cNvSpPr txBox="1"/>
          <p:nvPr/>
        </p:nvSpPr>
        <p:spPr>
          <a:xfrm>
            <a:off x="1178385" y="4882393"/>
            <a:ext cx="3980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Preservation: 263</a:t>
            </a:r>
            <a:r>
              <a:rPr lang="en-US" baseline="30000" dirty="0">
                <a:solidFill>
                  <a:schemeClr val="bg1"/>
                </a:solidFill>
              </a:rPr>
              <a:t>rd</a:t>
            </a:r>
            <a:r>
              <a:rPr lang="en-US" dirty="0">
                <a:solidFill>
                  <a:schemeClr val="bg1"/>
                </a:solidFill>
              </a:rPr>
              <a:t> St b/t 401-402</a:t>
            </a:r>
            <a:r>
              <a:rPr lang="en-US" baseline="30000" dirty="0">
                <a:solidFill>
                  <a:schemeClr val="bg1"/>
                </a:solidFill>
              </a:rPr>
              <a:t>nd</a:t>
            </a:r>
            <a:r>
              <a:rPr lang="en-US" dirty="0">
                <a:solidFill>
                  <a:schemeClr val="bg1"/>
                </a:solidFill>
              </a:rPr>
              <a:t> Ave</a:t>
            </a:r>
          </a:p>
        </p:txBody>
      </p:sp>
    </p:spTree>
    <p:extLst>
      <p:ext uri="{BB962C8B-B14F-4D97-AF65-F5344CB8AC3E}">
        <p14:creationId xmlns:p14="http://schemas.microsoft.com/office/powerpoint/2010/main" val="3864181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0BED16-310D-446F-AAF9-F9F119685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-8622" y="10"/>
            <a:ext cx="6096000" cy="6857990"/>
          </a:xfrm>
          <a:prstGeom prst="rect">
            <a:avLst/>
          </a:prstGeom>
        </p:spPr>
      </p:pic>
      <p:pic>
        <p:nvPicPr>
          <p:cNvPr id="6" name="Picture 5" descr="Chart&#10;&#10;Description automatically generated with low confidence">
            <a:extLst>
              <a:ext uri="{FF2B5EF4-FFF2-40B4-BE49-F238E27FC236}">
                <a16:creationId xmlns:a16="http://schemas.microsoft.com/office/drawing/2014/main" id="{43D05D98-B5B6-4BA9-87BB-3122F05B6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353" y="88326"/>
            <a:ext cx="5777456" cy="668134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491F048-70A1-4016-B9B6-D320A0702946}"/>
              </a:ext>
            </a:extLst>
          </p:cNvPr>
          <p:cNvSpPr/>
          <p:nvPr/>
        </p:nvSpPr>
        <p:spPr>
          <a:xfrm>
            <a:off x="990319" y="890003"/>
            <a:ext cx="3872204" cy="4795934"/>
          </a:xfrm>
          <a:prstGeom prst="roundRect">
            <a:avLst/>
          </a:prstGeom>
          <a:solidFill>
            <a:schemeClr val="bg1"/>
          </a:solidFill>
          <a:ln cmpd="tri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60A2F1-A698-4CE6-BD19-C735C8E80AEC}"/>
              </a:ext>
            </a:extLst>
          </p:cNvPr>
          <p:cNvSpPr txBox="1"/>
          <p:nvPr/>
        </p:nvSpPr>
        <p:spPr>
          <a:xfrm>
            <a:off x="1114399" y="997565"/>
            <a:ext cx="3624043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Mat Overlay:</a:t>
            </a:r>
          </a:p>
          <a:p>
            <a:r>
              <a:rPr lang="en-US" sz="1400" dirty="0"/>
              <a:t>1” overlay: 254</a:t>
            </a:r>
            <a:r>
              <a:rPr lang="en-US" sz="1400" baseline="30000" dirty="0"/>
              <a:t>th</a:t>
            </a:r>
            <a:r>
              <a:rPr lang="en-US" sz="1400" dirty="0"/>
              <a:t> St b/t 397-408 (11 miles)</a:t>
            </a:r>
          </a:p>
          <a:p>
            <a:r>
              <a:rPr lang="en-US" sz="1400" dirty="0"/>
              <a:t>1” overlay: 250</a:t>
            </a:r>
            <a:r>
              <a:rPr lang="en-US" sz="1400" baseline="30000" dirty="0"/>
              <a:t>th</a:t>
            </a:r>
            <a:r>
              <a:rPr lang="en-US" sz="1400" dirty="0"/>
              <a:t> St b/t 409-412 (3 miles)</a:t>
            </a:r>
          </a:p>
          <a:p>
            <a:r>
              <a:rPr lang="en-US" sz="1400" dirty="0"/>
              <a:t>1” overlay: 247</a:t>
            </a:r>
            <a:r>
              <a:rPr lang="en-US" sz="1400" baseline="30000" dirty="0"/>
              <a:t>th</a:t>
            </a:r>
            <a:r>
              <a:rPr lang="en-US" sz="1400" dirty="0"/>
              <a:t> St b/t 409-412 (3 miles)</a:t>
            </a:r>
          </a:p>
          <a:p>
            <a:r>
              <a:rPr lang="en-US" sz="1400" dirty="0"/>
              <a:t>Total miles = 17</a:t>
            </a:r>
          </a:p>
          <a:p>
            <a:endParaRPr lang="en-US" sz="1400" dirty="0"/>
          </a:p>
          <a:p>
            <a:pPr algn="ctr"/>
            <a:r>
              <a:rPr lang="en-US" sz="2000" dirty="0" err="1"/>
              <a:t>Chipseal</a:t>
            </a:r>
            <a:r>
              <a:rPr lang="en-US" sz="2000" dirty="0"/>
              <a:t>/Fog seal:</a:t>
            </a:r>
          </a:p>
          <a:p>
            <a:r>
              <a:rPr lang="en-US" sz="1400" dirty="0"/>
              <a:t>403</a:t>
            </a:r>
            <a:r>
              <a:rPr lang="en-US" sz="1400" baseline="30000" dirty="0"/>
              <a:t>rd</a:t>
            </a:r>
            <a:r>
              <a:rPr lang="en-US" sz="1400" dirty="0"/>
              <a:t> Ave b/t 247-268</a:t>
            </a:r>
            <a:r>
              <a:rPr lang="en-US" sz="1400" baseline="30000" dirty="0"/>
              <a:t>th</a:t>
            </a:r>
            <a:r>
              <a:rPr lang="en-US" sz="1400" dirty="0"/>
              <a:t> St (21 miles)</a:t>
            </a:r>
          </a:p>
          <a:p>
            <a:r>
              <a:rPr lang="en-US" sz="1400" dirty="0"/>
              <a:t>404</a:t>
            </a:r>
            <a:r>
              <a:rPr lang="en-US" sz="1400" baseline="30000" dirty="0"/>
              <a:t>th</a:t>
            </a:r>
            <a:r>
              <a:rPr lang="en-US" sz="1400" dirty="0"/>
              <a:t> Ave b/t 244-247</a:t>
            </a:r>
            <a:r>
              <a:rPr lang="en-US" sz="1400" baseline="30000" dirty="0"/>
              <a:t>th</a:t>
            </a:r>
            <a:r>
              <a:rPr lang="en-US" sz="1400" dirty="0"/>
              <a:t> St (3 miles)</a:t>
            </a:r>
          </a:p>
          <a:p>
            <a:r>
              <a:rPr lang="en-US" sz="1400" dirty="0"/>
              <a:t>Total miles = 24</a:t>
            </a:r>
          </a:p>
          <a:p>
            <a:endParaRPr lang="en-US" sz="1400" dirty="0"/>
          </a:p>
          <a:p>
            <a:pPr algn="ctr"/>
            <a:r>
              <a:rPr lang="en-US" sz="2000" dirty="0"/>
              <a:t>Gravel:</a:t>
            </a:r>
          </a:p>
          <a:p>
            <a:r>
              <a:rPr lang="en-US" sz="1400" dirty="0"/>
              <a:t>264</a:t>
            </a:r>
            <a:r>
              <a:rPr lang="en-US" sz="1400" baseline="30000" dirty="0"/>
              <a:t>th</a:t>
            </a:r>
            <a:r>
              <a:rPr lang="en-US" sz="1400" dirty="0"/>
              <a:t> St b/t 402-410</a:t>
            </a:r>
            <a:r>
              <a:rPr lang="en-US" sz="1400" baseline="30000" dirty="0"/>
              <a:t>th</a:t>
            </a:r>
            <a:r>
              <a:rPr lang="en-US" sz="1400" dirty="0"/>
              <a:t> Ave (8 miles)</a:t>
            </a:r>
          </a:p>
          <a:p>
            <a:r>
              <a:rPr lang="en-US" sz="1400" dirty="0"/>
              <a:t>406</a:t>
            </a:r>
            <a:r>
              <a:rPr lang="en-US" sz="1400" baseline="30000" dirty="0"/>
              <a:t>th</a:t>
            </a:r>
            <a:r>
              <a:rPr lang="en-US" sz="1400" dirty="0"/>
              <a:t> Ave b/t 265-268</a:t>
            </a:r>
            <a:r>
              <a:rPr lang="en-US" sz="1400" baseline="30000" dirty="0"/>
              <a:t>th</a:t>
            </a:r>
            <a:r>
              <a:rPr lang="en-US" sz="1400" dirty="0"/>
              <a:t> St (3 miles)</a:t>
            </a:r>
          </a:p>
          <a:p>
            <a:r>
              <a:rPr lang="en-US" sz="1400" dirty="0"/>
              <a:t>261</a:t>
            </a:r>
            <a:r>
              <a:rPr lang="en-US" sz="1400" baseline="30000" dirty="0"/>
              <a:t>st</a:t>
            </a:r>
            <a:r>
              <a:rPr lang="en-US" sz="1400" dirty="0"/>
              <a:t> St b/t 406-410</a:t>
            </a:r>
            <a:r>
              <a:rPr lang="en-US" sz="1400" baseline="30000" dirty="0"/>
              <a:t>th</a:t>
            </a:r>
            <a:r>
              <a:rPr lang="en-US" sz="1400" dirty="0"/>
              <a:t> Ave (4 miles)</a:t>
            </a:r>
          </a:p>
          <a:p>
            <a:r>
              <a:rPr lang="en-US" sz="1400" dirty="0"/>
              <a:t>Total miles = 15</a:t>
            </a:r>
          </a:p>
          <a:p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581355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24A4A8-8FD8-4244-9159-9349D29E8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-8622" y="10"/>
            <a:ext cx="6096000" cy="6857990"/>
          </a:xfrm>
          <a:prstGeom prst="rect">
            <a:avLst/>
          </a:prstGeom>
        </p:spPr>
      </p:pic>
      <p:pic>
        <p:nvPicPr>
          <p:cNvPr id="4" name="Picture 3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CF97DAAD-DC5B-4D44-8A9C-F52165E48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752" y="862997"/>
            <a:ext cx="10518298" cy="468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826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C8D422-CEA8-42BF-8797-8D4D622F5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0" y="10"/>
            <a:ext cx="6096000" cy="6857990"/>
          </a:xfrm>
          <a:prstGeom prst="rect">
            <a:avLst/>
          </a:prstGeom>
        </p:spPr>
      </p:pic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DF7E3796-8319-40D2-95F0-D79DF8B0F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3138" y="144409"/>
            <a:ext cx="4890476" cy="6569182"/>
          </a:xfrm>
          <a:prstGeom prst="rect">
            <a:avLst/>
          </a:prstGeom>
        </p:spPr>
      </p:pic>
      <p:pic>
        <p:nvPicPr>
          <p:cNvPr id="4" name="Picture 3" descr="A bridge over a river&#10;&#10;Description automatically generated with low confidence">
            <a:extLst>
              <a:ext uri="{FF2B5EF4-FFF2-40B4-BE49-F238E27FC236}">
                <a16:creationId xmlns:a16="http://schemas.microsoft.com/office/drawing/2014/main" id="{EB355153-26CB-45AB-BE2D-93B0ADF30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04" y="144410"/>
            <a:ext cx="4018328" cy="30137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0FDDE1-A353-4A03-A007-D98408C422BA}"/>
              </a:ext>
            </a:extLst>
          </p:cNvPr>
          <p:cNvSpPr txBox="1"/>
          <p:nvPr/>
        </p:nvSpPr>
        <p:spPr>
          <a:xfrm>
            <a:off x="440288" y="144409"/>
            <a:ext cx="3892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Replacement: 404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Ave b/t 249-250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St</a:t>
            </a:r>
          </a:p>
        </p:txBody>
      </p:sp>
      <p:pic>
        <p:nvPicPr>
          <p:cNvPr id="7" name="Picture 6" descr="A picture containing outdoor, grass, sky, farm machine&#10;&#10;Description automatically generated">
            <a:extLst>
              <a:ext uri="{FF2B5EF4-FFF2-40B4-BE49-F238E27FC236}">
                <a16:creationId xmlns:a16="http://schemas.microsoft.com/office/drawing/2014/main" id="{CD7855BB-0570-4A76-9295-6BC39796EC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0078" y="3524449"/>
            <a:ext cx="4138452" cy="31038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127B20-AE74-4CF6-8D8A-38287ED1D6A8}"/>
              </a:ext>
            </a:extLst>
          </p:cNvPr>
          <p:cNvSpPr txBox="1"/>
          <p:nvPr/>
        </p:nvSpPr>
        <p:spPr>
          <a:xfrm>
            <a:off x="1892924" y="3668848"/>
            <a:ext cx="3892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Preservation: 259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St b/t 408-409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Ave</a:t>
            </a:r>
          </a:p>
        </p:txBody>
      </p:sp>
    </p:spTree>
    <p:extLst>
      <p:ext uri="{BB962C8B-B14F-4D97-AF65-F5344CB8AC3E}">
        <p14:creationId xmlns:p14="http://schemas.microsoft.com/office/powerpoint/2010/main" val="3838508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037F22-A330-424A-8495-E1B773F6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-8622" y="10"/>
            <a:ext cx="6096000" cy="6857990"/>
          </a:xfrm>
          <a:prstGeom prst="rect">
            <a:avLst/>
          </a:prstGeom>
        </p:spPr>
      </p:pic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CC0CBC5C-1888-4CD3-903A-C5846A935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022" y="236303"/>
            <a:ext cx="5512634" cy="638539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F712AED-FF4C-4386-AA31-812F33035992}"/>
              </a:ext>
            </a:extLst>
          </p:cNvPr>
          <p:cNvSpPr/>
          <p:nvPr/>
        </p:nvSpPr>
        <p:spPr>
          <a:xfrm>
            <a:off x="981931" y="1031032"/>
            <a:ext cx="3872204" cy="4795934"/>
          </a:xfrm>
          <a:prstGeom prst="roundRect">
            <a:avLst/>
          </a:prstGeom>
          <a:solidFill>
            <a:schemeClr val="bg1"/>
          </a:solidFill>
          <a:ln cmpd="tri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B2F737-68BB-4F15-9576-01588C3DDFFA}"/>
              </a:ext>
            </a:extLst>
          </p:cNvPr>
          <p:cNvSpPr txBox="1"/>
          <p:nvPr/>
        </p:nvSpPr>
        <p:spPr>
          <a:xfrm>
            <a:off x="1028755" y="1139090"/>
            <a:ext cx="3624043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Mat Overlay:</a:t>
            </a:r>
          </a:p>
          <a:p>
            <a:r>
              <a:rPr lang="en-US" sz="1400" dirty="0"/>
              <a:t>2” overlay: 410</a:t>
            </a:r>
            <a:r>
              <a:rPr lang="en-US" sz="1400" baseline="30000" dirty="0"/>
              <a:t>th</a:t>
            </a:r>
            <a:r>
              <a:rPr lang="en-US" sz="1400" dirty="0"/>
              <a:t> Ave b/t 250-252.5 (2.5 miles)</a:t>
            </a:r>
          </a:p>
          <a:p>
            <a:r>
              <a:rPr lang="en-US" sz="1400" dirty="0"/>
              <a:t>2” overlay: 252.5 St b/t 410-412 (2 miles)</a:t>
            </a:r>
          </a:p>
          <a:p>
            <a:r>
              <a:rPr lang="en-US" sz="1400" dirty="0"/>
              <a:t>2” overlay: 264</a:t>
            </a:r>
            <a:r>
              <a:rPr lang="en-US" sz="1400" baseline="30000" dirty="0"/>
              <a:t>th</a:t>
            </a:r>
            <a:r>
              <a:rPr lang="en-US" sz="1400" dirty="0"/>
              <a:t> St b/t 410-412 (2 miles)</a:t>
            </a:r>
          </a:p>
          <a:p>
            <a:r>
              <a:rPr lang="en-US" sz="1400" dirty="0"/>
              <a:t>2” overlay: 411</a:t>
            </a:r>
            <a:r>
              <a:rPr lang="en-US" sz="1400" baseline="30000" dirty="0"/>
              <a:t>th</a:t>
            </a:r>
            <a:r>
              <a:rPr lang="en-US" sz="1400" dirty="0"/>
              <a:t> Ave b/t 264-268 (4 miles)</a:t>
            </a:r>
          </a:p>
          <a:p>
            <a:r>
              <a:rPr lang="en-US" sz="1400" dirty="0"/>
              <a:t>Total miles = 10.5</a:t>
            </a:r>
          </a:p>
          <a:p>
            <a:endParaRPr lang="en-US" sz="1400" dirty="0"/>
          </a:p>
          <a:p>
            <a:pPr algn="ctr"/>
            <a:r>
              <a:rPr lang="en-US" sz="2000" dirty="0" err="1"/>
              <a:t>Chipseal</a:t>
            </a:r>
            <a:r>
              <a:rPr lang="en-US" sz="2000" dirty="0"/>
              <a:t>/Fog seal:</a:t>
            </a:r>
          </a:p>
          <a:p>
            <a:r>
              <a:rPr lang="en-US" sz="1400" dirty="0"/>
              <a:t>254</a:t>
            </a:r>
            <a:r>
              <a:rPr lang="en-US" sz="1400" baseline="30000" dirty="0"/>
              <a:t>th</a:t>
            </a:r>
            <a:r>
              <a:rPr lang="en-US" sz="1400" dirty="0"/>
              <a:t> St b/t 397-408</a:t>
            </a:r>
            <a:r>
              <a:rPr lang="en-US" sz="1400" baseline="30000" dirty="0"/>
              <a:t>th</a:t>
            </a:r>
            <a:r>
              <a:rPr lang="en-US" sz="1400" dirty="0"/>
              <a:t> Ave (11 miles)</a:t>
            </a:r>
          </a:p>
          <a:p>
            <a:r>
              <a:rPr lang="en-US" sz="1400" dirty="0"/>
              <a:t>408</a:t>
            </a:r>
            <a:r>
              <a:rPr lang="en-US" sz="1400" baseline="30000" dirty="0"/>
              <a:t>th</a:t>
            </a:r>
            <a:r>
              <a:rPr lang="en-US" sz="1400" dirty="0"/>
              <a:t> Ave b/t 255-265</a:t>
            </a:r>
            <a:r>
              <a:rPr lang="en-US" sz="1400" baseline="30000" dirty="0"/>
              <a:t>th</a:t>
            </a:r>
            <a:r>
              <a:rPr lang="en-US" sz="1400" dirty="0"/>
              <a:t> St (10 miles)</a:t>
            </a:r>
          </a:p>
          <a:p>
            <a:r>
              <a:rPr lang="en-US" sz="1400" dirty="0"/>
              <a:t>262</a:t>
            </a:r>
            <a:r>
              <a:rPr lang="en-US" sz="1400" baseline="30000" dirty="0"/>
              <a:t>nd</a:t>
            </a:r>
            <a:r>
              <a:rPr lang="en-US" sz="1400" dirty="0"/>
              <a:t> St b/t 394-397</a:t>
            </a:r>
            <a:r>
              <a:rPr lang="en-US" sz="1400" baseline="30000" dirty="0"/>
              <a:t>th</a:t>
            </a:r>
            <a:r>
              <a:rPr lang="en-US" sz="1400" dirty="0"/>
              <a:t> Ave (3 miles)</a:t>
            </a:r>
          </a:p>
          <a:p>
            <a:r>
              <a:rPr lang="en-US" sz="1400" dirty="0"/>
              <a:t>Total miles = 24</a:t>
            </a:r>
          </a:p>
          <a:p>
            <a:endParaRPr lang="en-US" sz="1400" dirty="0"/>
          </a:p>
          <a:p>
            <a:pPr algn="ctr"/>
            <a:r>
              <a:rPr lang="en-US" sz="2000" dirty="0"/>
              <a:t>Gravel:</a:t>
            </a:r>
          </a:p>
          <a:p>
            <a:r>
              <a:rPr lang="en-US" sz="1400" dirty="0"/>
              <a:t>245</a:t>
            </a:r>
            <a:r>
              <a:rPr lang="en-US" sz="1400" baseline="30000" dirty="0"/>
              <a:t>th</a:t>
            </a:r>
            <a:r>
              <a:rPr lang="en-US" sz="1400" dirty="0"/>
              <a:t> St b/t 394-402</a:t>
            </a:r>
            <a:r>
              <a:rPr lang="en-US" sz="1400" baseline="30000" dirty="0"/>
              <a:t>nd</a:t>
            </a:r>
            <a:r>
              <a:rPr lang="en-US" sz="1400" dirty="0"/>
              <a:t> Ave (8 miles)</a:t>
            </a:r>
          </a:p>
          <a:p>
            <a:r>
              <a:rPr lang="en-US" sz="1400" dirty="0"/>
              <a:t>250</a:t>
            </a:r>
            <a:r>
              <a:rPr lang="en-US" sz="1400" baseline="30000" dirty="0"/>
              <a:t>th</a:t>
            </a:r>
            <a:r>
              <a:rPr lang="en-US" sz="1400" dirty="0"/>
              <a:t> St b/t 394-404th Ave (10 miles)</a:t>
            </a:r>
          </a:p>
          <a:p>
            <a:r>
              <a:rPr lang="en-US" sz="1400" dirty="0"/>
              <a:t>260</a:t>
            </a:r>
            <a:r>
              <a:rPr lang="en-US" sz="1400" baseline="30000" dirty="0"/>
              <a:t>th</a:t>
            </a:r>
            <a:r>
              <a:rPr lang="en-US" sz="1400" dirty="0"/>
              <a:t> St b/t 394-403</a:t>
            </a:r>
            <a:r>
              <a:rPr lang="en-US" sz="1400" baseline="30000" dirty="0"/>
              <a:t>rd</a:t>
            </a:r>
            <a:r>
              <a:rPr lang="en-US" sz="1400" dirty="0"/>
              <a:t> Ave (9 miles)</a:t>
            </a:r>
          </a:p>
          <a:p>
            <a:r>
              <a:rPr lang="en-US" sz="1400" dirty="0"/>
              <a:t>Total miles = 27</a:t>
            </a:r>
          </a:p>
          <a:p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73788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46409B-2B3F-4F3C-A9DD-082A87B2B9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-8622" y="10"/>
            <a:ext cx="6096000" cy="6857990"/>
          </a:xfrm>
          <a:prstGeom prst="rect">
            <a:avLst/>
          </a:prstGeom>
        </p:spPr>
      </p:pic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6F64A652-F607-428D-BB28-942AE709A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88" y="865981"/>
            <a:ext cx="10565857" cy="447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74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C8D422-CEA8-42BF-8797-8D4D622F5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-8622" y="10"/>
            <a:ext cx="6096000" cy="6857990"/>
          </a:xfrm>
          <a:prstGeom prst="rect">
            <a:avLst/>
          </a:prstGeom>
        </p:spPr>
      </p:pic>
      <p:pic>
        <p:nvPicPr>
          <p:cNvPr id="8" name="Picture 7" descr="Chart&#10;&#10;Description automatically generated with low confidence">
            <a:extLst>
              <a:ext uri="{FF2B5EF4-FFF2-40B4-BE49-F238E27FC236}">
                <a16:creationId xmlns:a16="http://schemas.microsoft.com/office/drawing/2014/main" id="{48AB3CB3-AB8B-4630-8B6F-CBF680940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235" y="128415"/>
            <a:ext cx="4998574" cy="6601170"/>
          </a:xfrm>
          <a:prstGeom prst="rect">
            <a:avLst/>
          </a:prstGeom>
        </p:spPr>
      </p:pic>
      <p:pic>
        <p:nvPicPr>
          <p:cNvPr id="6" name="Picture 5" descr="A bridge over a river&#10;&#10;Description automatically generated with low confidence">
            <a:extLst>
              <a:ext uri="{FF2B5EF4-FFF2-40B4-BE49-F238E27FC236}">
                <a16:creationId xmlns:a16="http://schemas.microsoft.com/office/drawing/2014/main" id="{EB61A4A1-A2E2-41BC-B9BB-F62BAE97E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91" y="614872"/>
            <a:ext cx="3928844" cy="29466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03267D-891E-4C32-9D91-06D27D9B78EC}"/>
              </a:ext>
            </a:extLst>
          </p:cNvPr>
          <p:cNvSpPr txBox="1"/>
          <p:nvPr/>
        </p:nvSpPr>
        <p:spPr>
          <a:xfrm>
            <a:off x="464191" y="245540"/>
            <a:ext cx="3928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Replacement: 399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Ave b/t 258-259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St</a:t>
            </a:r>
          </a:p>
        </p:txBody>
      </p:sp>
      <p:pic>
        <p:nvPicPr>
          <p:cNvPr id="10" name="Picture 9" descr="A picture containing grass, sky, outdoor, tree&#10;&#10;Description automatically generated">
            <a:extLst>
              <a:ext uri="{FF2B5EF4-FFF2-40B4-BE49-F238E27FC236}">
                <a16:creationId xmlns:a16="http://schemas.microsoft.com/office/drawing/2014/main" id="{604E9449-3D83-473D-A7DC-CD4D280A79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3907" y="3166037"/>
            <a:ext cx="4309145" cy="32318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5A33FD-D7B4-45F4-8EB7-C8A22D6CE562}"/>
              </a:ext>
            </a:extLst>
          </p:cNvPr>
          <p:cNvSpPr txBox="1"/>
          <p:nvPr/>
        </p:nvSpPr>
        <p:spPr>
          <a:xfrm>
            <a:off x="1974208" y="6358200"/>
            <a:ext cx="3928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Replacement: 401</a:t>
            </a:r>
            <a:r>
              <a:rPr lang="en-US" baseline="30000" dirty="0">
                <a:solidFill>
                  <a:schemeClr val="bg1"/>
                </a:solidFill>
              </a:rPr>
              <a:t>st</a:t>
            </a:r>
            <a:r>
              <a:rPr lang="en-US" dirty="0">
                <a:solidFill>
                  <a:schemeClr val="bg1"/>
                </a:solidFill>
              </a:rPr>
              <a:t> Ave b/t 263-264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St</a:t>
            </a:r>
          </a:p>
        </p:txBody>
      </p:sp>
    </p:spTree>
    <p:extLst>
      <p:ext uri="{BB962C8B-B14F-4D97-AF65-F5344CB8AC3E}">
        <p14:creationId xmlns:p14="http://schemas.microsoft.com/office/powerpoint/2010/main" val="2517151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037F22-A330-424A-8495-E1B773F6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-8622" y="10"/>
            <a:ext cx="6096000" cy="6857990"/>
          </a:xfrm>
          <a:prstGeom prst="rect">
            <a:avLst/>
          </a:prstGeom>
        </p:spPr>
      </p:pic>
      <p:pic>
        <p:nvPicPr>
          <p:cNvPr id="6" name="Picture 5" descr="Schematic&#10;&#10;Description automatically generated with low confidence">
            <a:extLst>
              <a:ext uri="{FF2B5EF4-FFF2-40B4-BE49-F238E27FC236}">
                <a16:creationId xmlns:a16="http://schemas.microsoft.com/office/drawing/2014/main" id="{E8336006-EB8F-44B8-A773-AC705DF87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353" y="95518"/>
            <a:ext cx="5728853" cy="666696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A79817E-F00C-4A2D-8538-342C24D26B7A}"/>
              </a:ext>
            </a:extLst>
          </p:cNvPr>
          <p:cNvSpPr/>
          <p:nvPr/>
        </p:nvSpPr>
        <p:spPr>
          <a:xfrm>
            <a:off x="1103276" y="1031033"/>
            <a:ext cx="3872204" cy="4795934"/>
          </a:xfrm>
          <a:prstGeom prst="roundRect">
            <a:avLst/>
          </a:prstGeom>
          <a:solidFill>
            <a:schemeClr val="bg1"/>
          </a:solidFill>
          <a:ln cmpd="tri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F57360-BF66-4E3E-BC5D-410394132198}"/>
              </a:ext>
            </a:extLst>
          </p:cNvPr>
          <p:cNvSpPr txBox="1"/>
          <p:nvPr/>
        </p:nvSpPr>
        <p:spPr>
          <a:xfrm>
            <a:off x="1351437" y="1179541"/>
            <a:ext cx="362404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Mat Overlay:</a:t>
            </a:r>
          </a:p>
          <a:p>
            <a:r>
              <a:rPr lang="en-US" sz="1400" dirty="0"/>
              <a:t>2” overlay: 409</a:t>
            </a:r>
            <a:r>
              <a:rPr lang="en-US" sz="1400" baseline="30000" dirty="0"/>
              <a:t>th</a:t>
            </a:r>
            <a:r>
              <a:rPr lang="en-US" sz="1400" dirty="0"/>
              <a:t> Ave b/t 255-260</a:t>
            </a:r>
            <a:r>
              <a:rPr lang="en-US" sz="1400" baseline="30000" dirty="0"/>
              <a:t>th</a:t>
            </a:r>
            <a:r>
              <a:rPr lang="en-US" sz="1400" dirty="0"/>
              <a:t> St (5 miles)</a:t>
            </a:r>
          </a:p>
          <a:p>
            <a:r>
              <a:rPr lang="en-US" sz="1400" dirty="0"/>
              <a:t>2” overlay: 245</a:t>
            </a:r>
            <a:r>
              <a:rPr lang="en-US" sz="1400" baseline="30000" dirty="0"/>
              <a:t>th</a:t>
            </a:r>
            <a:r>
              <a:rPr lang="en-US" sz="1400" dirty="0"/>
              <a:t> St b/t 402-409</a:t>
            </a:r>
            <a:r>
              <a:rPr lang="en-US" sz="1400" baseline="30000" dirty="0"/>
              <a:t>th</a:t>
            </a:r>
            <a:r>
              <a:rPr lang="en-US" sz="1400" dirty="0"/>
              <a:t> Ave (7 miles)</a:t>
            </a:r>
          </a:p>
          <a:p>
            <a:r>
              <a:rPr lang="en-US" sz="1400" dirty="0"/>
              <a:t>Total miles = 12</a:t>
            </a:r>
          </a:p>
          <a:p>
            <a:endParaRPr lang="en-US" sz="1400" dirty="0"/>
          </a:p>
          <a:p>
            <a:pPr algn="ctr"/>
            <a:r>
              <a:rPr lang="en-US" sz="2000" dirty="0" err="1"/>
              <a:t>Chipseal</a:t>
            </a:r>
            <a:r>
              <a:rPr lang="en-US" sz="2000" dirty="0"/>
              <a:t>/Fog seal:</a:t>
            </a:r>
          </a:p>
          <a:p>
            <a:r>
              <a:rPr lang="en-US" sz="1400" dirty="0"/>
              <a:t>407</a:t>
            </a:r>
            <a:r>
              <a:rPr lang="en-US" sz="1400" baseline="30000" dirty="0"/>
              <a:t>th</a:t>
            </a:r>
            <a:r>
              <a:rPr lang="en-US" sz="1400" dirty="0"/>
              <a:t> Ave b/t 254-260</a:t>
            </a:r>
            <a:r>
              <a:rPr lang="en-US" sz="1400" baseline="30000" dirty="0"/>
              <a:t>th</a:t>
            </a:r>
            <a:r>
              <a:rPr lang="en-US" sz="1400" dirty="0"/>
              <a:t> St (6 miles)</a:t>
            </a:r>
          </a:p>
          <a:p>
            <a:r>
              <a:rPr lang="en-US" sz="1400" dirty="0"/>
              <a:t>409</a:t>
            </a:r>
            <a:r>
              <a:rPr lang="en-US" sz="1400" baseline="30000" dirty="0"/>
              <a:t>th</a:t>
            </a:r>
            <a:r>
              <a:rPr lang="en-US" sz="1400" dirty="0"/>
              <a:t> Ave b/t 255-260</a:t>
            </a:r>
            <a:r>
              <a:rPr lang="en-US" sz="1400" baseline="30000" dirty="0"/>
              <a:t>th</a:t>
            </a:r>
            <a:r>
              <a:rPr lang="en-US" sz="1400" dirty="0"/>
              <a:t> St (5 miles)</a:t>
            </a:r>
          </a:p>
          <a:p>
            <a:r>
              <a:rPr lang="en-US" sz="1400" dirty="0"/>
              <a:t>245</a:t>
            </a:r>
            <a:r>
              <a:rPr lang="en-US" sz="1400" baseline="30000" dirty="0"/>
              <a:t>th</a:t>
            </a:r>
            <a:r>
              <a:rPr lang="en-US" sz="1400" dirty="0"/>
              <a:t> St b/t 402-409</a:t>
            </a:r>
            <a:r>
              <a:rPr lang="en-US" sz="1400" baseline="30000" dirty="0"/>
              <a:t>th</a:t>
            </a:r>
            <a:r>
              <a:rPr lang="en-US" sz="1400" dirty="0"/>
              <a:t> Ave (7 miles)</a:t>
            </a:r>
          </a:p>
          <a:p>
            <a:r>
              <a:rPr lang="en-US" sz="1400" dirty="0"/>
              <a:t>411</a:t>
            </a:r>
            <a:r>
              <a:rPr lang="en-US" sz="1400" baseline="30000" dirty="0"/>
              <a:t>th</a:t>
            </a:r>
            <a:r>
              <a:rPr lang="en-US" sz="1400" dirty="0"/>
              <a:t> Ave b/t 264-268</a:t>
            </a:r>
            <a:r>
              <a:rPr lang="en-US" sz="1400" baseline="30000" dirty="0"/>
              <a:t>th</a:t>
            </a:r>
            <a:r>
              <a:rPr lang="en-US" sz="1400" dirty="0"/>
              <a:t> St (4 miles)</a:t>
            </a:r>
          </a:p>
          <a:p>
            <a:r>
              <a:rPr lang="en-US" sz="1400" dirty="0"/>
              <a:t>Total miles = 22</a:t>
            </a:r>
          </a:p>
          <a:p>
            <a:endParaRPr lang="en-US" sz="1400" dirty="0"/>
          </a:p>
          <a:p>
            <a:pPr algn="ctr"/>
            <a:r>
              <a:rPr lang="en-US" sz="2000" dirty="0"/>
              <a:t>Gravel:</a:t>
            </a:r>
          </a:p>
          <a:p>
            <a:r>
              <a:rPr lang="en-US" sz="1400" dirty="0"/>
              <a:t>245</a:t>
            </a:r>
            <a:r>
              <a:rPr lang="en-US" sz="1400" baseline="30000" dirty="0"/>
              <a:t>th</a:t>
            </a:r>
            <a:r>
              <a:rPr lang="en-US" sz="1400" dirty="0"/>
              <a:t> St b/t 394-402</a:t>
            </a:r>
            <a:r>
              <a:rPr lang="en-US" sz="1400" baseline="30000" dirty="0"/>
              <a:t>nd</a:t>
            </a:r>
            <a:r>
              <a:rPr lang="en-US" sz="1400" dirty="0"/>
              <a:t> Ave (8 miles)</a:t>
            </a:r>
          </a:p>
          <a:p>
            <a:r>
              <a:rPr lang="en-US" sz="1400" dirty="0"/>
              <a:t>250</a:t>
            </a:r>
            <a:r>
              <a:rPr lang="en-US" sz="1400" baseline="30000" dirty="0"/>
              <a:t>th</a:t>
            </a:r>
            <a:r>
              <a:rPr lang="en-US" sz="1400" dirty="0"/>
              <a:t> St b/t 397-404</a:t>
            </a:r>
            <a:r>
              <a:rPr lang="en-US" sz="1400" baseline="30000" dirty="0"/>
              <a:t>th</a:t>
            </a:r>
            <a:r>
              <a:rPr lang="en-US" sz="1400" dirty="0"/>
              <a:t> Ave (7 miles)</a:t>
            </a:r>
          </a:p>
          <a:p>
            <a:r>
              <a:rPr lang="en-US" sz="1400" dirty="0"/>
              <a:t>395</a:t>
            </a:r>
            <a:r>
              <a:rPr lang="en-US" sz="1400" baseline="30000" dirty="0"/>
              <a:t>th</a:t>
            </a:r>
            <a:r>
              <a:rPr lang="en-US" sz="1400" dirty="0"/>
              <a:t> Ave b/t 254-260</a:t>
            </a:r>
            <a:r>
              <a:rPr lang="en-US" sz="1400" baseline="30000" dirty="0"/>
              <a:t>th</a:t>
            </a:r>
            <a:r>
              <a:rPr lang="en-US" sz="1400" dirty="0"/>
              <a:t> St (6 miles)</a:t>
            </a:r>
          </a:p>
          <a:p>
            <a:r>
              <a:rPr lang="en-US" sz="1400" dirty="0"/>
              <a:t>Total miles = 21</a:t>
            </a:r>
          </a:p>
          <a:p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764562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46409B-2B3F-4F3C-A9DD-082A87B2B9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-8622" y="10"/>
            <a:ext cx="6096000" cy="6857990"/>
          </a:xfrm>
          <a:prstGeom prst="rect">
            <a:avLst/>
          </a:prstGeom>
        </p:spPr>
      </p:pic>
      <p:pic>
        <p:nvPicPr>
          <p:cNvPr id="6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030DE26B-FE12-4A58-84E4-37AABFE86A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501"/>
          <a:stretch/>
        </p:blipFill>
        <p:spPr>
          <a:xfrm rot="5400000">
            <a:off x="4301930" y="-2590579"/>
            <a:ext cx="3766657" cy="1096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10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C8D422-CEA8-42BF-8797-8D4D622F5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-8622" y="10"/>
            <a:ext cx="6096000" cy="6857990"/>
          </a:xfrm>
          <a:prstGeom prst="rect">
            <a:avLst/>
          </a:prstGeom>
        </p:spPr>
      </p:pic>
      <p:pic>
        <p:nvPicPr>
          <p:cNvPr id="4" name="Picture 3" descr="A picture containing schematic&#10;&#10;Description automatically generated">
            <a:extLst>
              <a:ext uri="{FF2B5EF4-FFF2-40B4-BE49-F238E27FC236}">
                <a16:creationId xmlns:a16="http://schemas.microsoft.com/office/drawing/2014/main" id="{56EE1075-3D9B-4F5B-A8D9-6383DE413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965" y="115497"/>
            <a:ext cx="5748286" cy="662700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DF39560-8EEB-4DFF-87ED-0D09FFBA7AFB}"/>
              </a:ext>
            </a:extLst>
          </p:cNvPr>
          <p:cNvSpPr/>
          <p:nvPr/>
        </p:nvSpPr>
        <p:spPr>
          <a:xfrm>
            <a:off x="1103276" y="1031032"/>
            <a:ext cx="3872204" cy="4795934"/>
          </a:xfrm>
          <a:prstGeom prst="roundRect">
            <a:avLst/>
          </a:prstGeom>
          <a:solidFill>
            <a:schemeClr val="bg1"/>
          </a:solidFill>
          <a:ln cmpd="tri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04FF06-2B12-4A70-8A92-A8E51EEDEE9B}"/>
              </a:ext>
            </a:extLst>
          </p:cNvPr>
          <p:cNvSpPr txBox="1"/>
          <p:nvPr/>
        </p:nvSpPr>
        <p:spPr>
          <a:xfrm>
            <a:off x="1351437" y="1179541"/>
            <a:ext cx="3624043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Mat Overlay:</a:t>
            </a:r>
          </a:p>
          <a:p>
            <a:r>
              <a:rPr lang="en-US" sz="1400" dirty="0"/>
              <a:t>3” overlay: 247</a:t>
            </a:r>
            <a:r>
              <a:rPr lang="en-US" sz="1400" baseline="30000" dirty="0"/>
              <a:t>th</a:t>
            </a:r>
            <a:r>
              <a:rPr lang="en-US" sz="1400" dirty="0"/>
              <a:t> St b/t 394-397</a:t>
            </a:r>
            <a:r>
              <a:rPr lang="en-US" sz="1400" baseline="30000" dirty="0"/>
              <a:t>th</a:t>
            </a:r>
            <a:r>
              <a:rPr lang="en-US" sz="1400" dirty="0"/>
              <a:t> Ave (3 miles)</a:t>
            </a:r>
          </a:p>
          <a:p>
            <a:r>
              <a:rPr lang="en-US" sz="1400" dirty="0"/>
              <a:t>1” overlay: 397</a:t>
            </a:r>
            <a:r>
              <a:rPr lang="en-US" sz="1400" baseline="30000" dirty="0"/>
              <a:t>th</a:t>
            </a:r>
            <a:r>
              <a:rPr lang="en-US" sz="1400" dirty="0"/>
              <a:t> Ave b/t 249-253.5 (4.5 miles)</a:t>
            </a:r>
          </a:p>
          <a:p>
            <a:r>
              <a:rPr lang="en-US" sz="1400" dirty="0"/>
              <a:t>Total miles = 7.5</a:t>
            </a:r>
          </a:p>
          <a:p>
            <a:endParaRPr lang="en-US" sz="1400" dirty="0"/>
          </a:p>
          <a:p>
            <a:pPr algn="ctr"/>
            <a:r>
              <a:rPr lang="en-US" sz="2000" dirty="0" err="1"/>
              <a:t>Chipseal</a:t>
            </a:r>
            <a:r>
              <a:rPr lang="en-US" sz="2000" dirty="0"/>
              <a:t>/Fog seal:</a:t>
            </a:r>
          </a:p>
          <a:p>
            <a:r>
              <a:rPr lang="en-US" sz="1400" dirty="0"/>
              <a:t>397</a:t>
            </a:r>
            <a:r>
              <a:rPr lang="en-US" sz="1400" baseline="30000" dirty="0"/>
              <a:t>th</a:t>
            </a:r>
            <a:r>
              <a:rPr lang="en-US" sz="1400" dirty="0"/>
              <a:t> Ave b/t 254-268</a:t>
            </a:r>
            <a:r>
              <a:rPr lang="en-US" sz="1400" baseline="30000" dirty="0"/>
              <a:t>th</a:t>
            </a:r>
            <a:r>
              <a:rPr lang="en-US" sz="1400" dirty="0"/>
              <a:t> St (14 miles)</a:t>
            </a:r>
          </a:p>
          <a:p>
            <a:r>
              <a:rPr lang="en-US" sz="1400" dirty="0"/>
              <a:t>254</a:t>
            </a:r>
            <a:r>
              <a:rPr lang="en-US" sz="1400" baseline="30000" dirty="0"/>
              <a:t>th</a:t>
            </a:r>
            <a:r>
              <a:rPr lang="en-US" sz="1400" dirty="0"/>
              <a:t> St b/t 397-408</a:t>
            </a:r>
            <a:r>
              <a:rPr lang="en-US" sz="1400" baseline="30000" dirty="0"/>
              <a:t>th</a:t>
            </a:r>
            <a:r>
              <a:rPr lang="en-US" sz="1400" dirty="0"/>
              <a:t> Ave (11 miles)</a:t>
            </a:r>
          </a:p>
          <a:p>
            <a:r>
              <a:rPr lang="en-US" sz="1400" dirty="0"/>
              <a:t>247</a:t>
            </a:r>
            <a:r>
              <a:rPr lang="en-US" sz="1400" baseline="30000" dirty="0"/>
              <a:t>th</a:t>
            </a:r>
            <a:r>
              <a:rPr lang="en-US" sz="1400" dirty="0"/>
              <a:t> St b/t 409-412 Ave (3 miles)</a:t>
            </a:r>
          </a:p>
          <a:p>
            <a:r>
              <a:rPr lang="en-US" sz="1400" dirty="0"/>
              <a:t>Total miles = 28</a:t>
            </a:r>
          </a:p>
          <a:p>
            <a:endParaRPr lang="en-US" sz="1400" dirty="0"/>
          </a:p>
          <a:p>
            <a:pPr algn="ctr"/>
            <a:r>
              <a:rPr lang="en-US" sz="2000" dirty="0"/>
              <a:t>Gravel:</a:t>
            </a:r>
          </a:p>
          <a:p>
            <a:r>
              <a:rPr lang="en-US" sz="1400" dirty="0"/>
              <a:t>406</a:t>
            </a:r>
            <a:r>
              <a:rPr lang="en-US" sz="1400" baseline="30000" dirty="0"/>
              <a:t>th</a:t>
            </a:r>
            <a:r>
              <a:rPr lang="en-US" sz="1400" dirty="0"/>
              <a:t> Ave b/t 265-268</a:t>
            </a:r>
            <a:r>
              <a:rPr lang="en-US" sz="1400" baseline="30000" dirty="0"/>
              <a:t>th</a:t>
            </a:r>
            <a:r>
              <a:rPr lang="en-US" sz="1400" dirty="0"/>
              <a:t> St (3 miles)</a:t>
            </a:r>
          </a:p>
          <a:p>
            <a:r>
              <a:rPr lang="en-US" sz="1400" dirty="0"/>
              <a:t>268</a:t>
            </a:r>
            <a:r>
              <a:rPr lang="en-US" sz="1400" baseline="30000" dirty="0"/>
              <a:t>th</a:t>
            </a:r>
            <a:r>
              <a:rPr lang="en-US" sz="1400" dirty="0"/>
              <a:t> St b/t 410-412</a:t>
            </a:r>
            <a:r>
              <a:rPr lang="en-US" sz="1400" baseline="30000" dirty="0"/>
              <a:t>th</a:t>
            </a:r>
            <a:r>
              <a:rPr lang="en-US" sz="1400" dirty="0"/>
              <a:t> Ave (2 miles)</a:t>
            </a:r>
          </a:p>
          <a:p>
            <a:r>
              <a:rPr lang="en-US" sz="1400" dirty="0"/>
              <a:t>409</a:t>
            </a:r>
            <a:r>
              <a:rPr lang="en-US" sz="1400" baseline="30000" dirty="0"/>
              <a:t>th</a:t>
            </a:r>
            <a:r>
              <a:rPr lang="en-US" sz="1400" dirty="0"/>
              <a:t> Ave b/t 260-265</a:t>
            </a:r>
            <a:r>
              <a:rPr lang="en-US" sz="1400" baseline="30000" dirty="0"/>
              <a:t>th</a:t>
            </a:r>
            <a:r>
              <a:rPr lang="en-US" sz="1400" dirty="0"/>
              <a:t> St (5 miles)</a:t>
            </a:r>
          </a:p>
          <a:p>
            <a:r>
              <a:rPr lang="en-US" sz="1400" dirty="0"/>
              <a:t>Total miles = 10</a:t>
            </a:r>
          </a:p>
          <a:p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33015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037F22-A330-424A-8495-E1B773F69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-8622" y="10"/>
            <a:ext cx="6096000" cy="6857990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8F7DD0E6-E80D-4525-888B-6741DD57E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0946" y="0"/>
            <a:ext cx="4710826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5B2A10-3D76-4357-830F-26A09C05DC12}"/>
              </a:ext>
            </a:extLst>
          </p:cNvPr>
          <p:cNvSpPr/>
          <p:nvPr/>
        </p:nvSpPr>
        <p:spPr>
          <a:xfrm>
            <a:off x="478590" y="755780"/>
            <a:ext cx="4210855" cy="4795934"/>
          </a:xfrm>
          <a:prstGeom prst="roundRect">
            <a:avLst/>
          </a:prstGeom>
          <a:solidFill>
            <a:schemeClr val="bg1"/>
          </a:solidFill>
          <a:ln cmpd="tri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6C954D-BDEB-4EEF-A6E8-6BC54EAE93EE}"/>
              </a:ext>
            </a:extLst>
          </p:cNvPr>
          <p:cNvSpPr txBox="1"/>
          <p:nvPr/>
        </p:nvSpPr>
        <p:spPr>
          <a:xfrm>
            <a:off x="763520" y="1306286"/>
            <a:ext cx="36409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1: 18-100-052 (404</a:t>
            </a:r>
            <a:r>
              <a:rPr lang="en-US" baseline="30000" dirty="0"/>
              <a:t>th</a:t>
            </a:r>
            <a:r>
              <a:rPr lang="en-US" dirty="0"/>
              <a:t> Ave b/t 249-250)</a:t>
            </a:r>
          </a:p>
          <a:p>
            <a:r>
              <a:rPr lang="en-US" dirty="0"/>
              <a:t>2: 18-050-143 (399</a:t>
            </a:r>
            <a:r>
              <a:rPr lang="en-US" baseline="30000" dirty="0"/>
              <a:t>th</a:t>
            </a:r>
            <a:r>
              <a:rPr lang="en-US" dirty="0"/>
              <a:t> b/t 258-259)</a:t>
            </a:r>
          </a:p>
          <a:p>
            <a:r>
              <a:rPr lang="en-US" dirty="0"/>
              <a:t>3: 18-070-198 (401</a:t>
            </a:r>
            <a:r>
              <a:rPr lang="en-US" baseline="30000" dirty="0"/>
              <a:t>st</a:t>
            </a:r>
            <a:r>
              <a:rPr lang="en-US" dirty="0"/>
              <a:t> b/t 263-264)</a:t>
            </a:r>
          </a:p>
          <a:p>
            <a:r>
              <a:rPr lang="en-US" dirty="0"/>
              <a:t>4: 18-170-053 (411</a:t>
            </a:r>
            <a:r>
              <a:rPr lang="en-US" baseline="30000" dirty="0"/>
              <a:t>th</a:t>
            </a:r>
            <a:r>
              <a:rPr lang="en-US" dirty="0"/>
              <a:t> b/t 249-250)</a:t>
            </a:r>
          </a:p>
          <a:p>
            <a:r>
              <a:rPr lang="en-US" dirty="0"/>
              <a:t>5: 18-130-183 (407</a:t>
            </a:r>
            <a:r>
              <a:rPr lang="en-US" baseline="30000" dirty="0"/>
              <a:t>th</a:t>
            </a:r>
            <a:r>
              <a:rPr lang="en-US" dirty="0"/>
              <a:t> b/t 262-263)</a:t>
            </a:r>
          </a:p>
          <a:p>
            <a:r>
              <a:rPr lang="en-US" dirty="0"/>
              <a:t>6: 18-080-007 (402</a:t>
            </a:r>
            <a:r>
              <a:rPr lang="en-US" baseline="30000" dirty="0"/>
              <a:t>nd</a:t>
            </a:r>
            <a:r>
              <a:rPr lang="en-US" dirty="0"/>
              <a:t> b/t 244-245)</a:t>
            </a:r>
          </a:p>
          <a:p>
            <a:r>
              <a:rPr lang="en-US" dirty="0"/>
              <a:t>7: 18-140-237 (408</a:t>
            </a:r>
            <a:r>
              <a:rPr lang="en-US" baseline="30000" dirty="0"/>
              <a:t>th</a:t>
            </a:r>
            <a:r>
              <a:rPr lang="en-US" dirty="0"/>
              <a:t> b/t 267-268)</a:t>
            </a:r>
          </a:p>
          <a:p>
            <a:r>
              <a:rPr lang="en-US" dirty="0"/>
              <a:t>8: 18-080-095 (400</a:t>
            </a:r>
            <a:r>
              <a:rPr lang="en-US" baseline="30000" dirty="0"/>
              <a:t>th</a:t>
            </a:r>
            <a:r>
              <a:rPr lang="en-US" dirty="0"/>
              <a:t> b/t 253-254)</a:t>
            </a:r>
          </a:p>
          <a:p>
            <a:r>
              <a:rPr lang="en-US" dirty="0"/>
              <a:t>9: 18-130-032 (407</a:t>
            </a:r>
            <a:r>
              <a:rPr lang="en-US" baseline="30000" dirty="0"/>
              <a:t>th</a:t>
            </a:r>
            <a:r>
              <a:rPr lang="en-US" dirty="0"/>
              <a:t> b/t 247-248)</a:t>
            </a:r>
          </a:p>
          <a:p>
            <a:r>
              <a:rPr lang="en-US" dirty="0"/>
              <a:t>10: 18-140-037 (408</a:t>
            </a:r>
            <a:r>
              <a:rPr lang="en-US" baseline="30000" dirty="0"/>
              <a:t>th</a:t>
            </a:r>
            <a:r>
              <a:rPr lang="en-US" dirty="0"/>
              <a:t> b/t 247-248</a:t>
            </a:r>
          </a:p>
          <a:p>
            <a:r>
              <a:rPr lang="en-US" dirty="0"/>
              <a:t>11:  18-025-130 (257</a:t>
            </a:r>
            <a:r>
              <a:rPr lang="en-US" baseline="30000" dirty="0"/>
              <a:t>th</a:t>
            </a:r>
            <a:r>
              <a:rPr lang="en-US" dirty="0"/>
              <a:t> b/t 396-397)</a:t>
            </a:r>
          </a:p>
          <a:p>
            <a:r>
              <a:rPr lang="en-US" dirty="0"/>
              <a:t>12: 18-130-202 (407</a:t>
            </a:r>
            <a:r>
              <a:rPr lang="en-US" baseline="30000" dirty="0"/>
              <a:t>th</a:t>
            </a:r>
            <a:r>
              <a:rPr lang="en-US" dirty="0"/>
              <a:t> b/t 264-265)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155DE9-6B69-4C48-811E-8EC9812D037A}"/>
              </a:ext>
            </a:extLst>
          </p:cNvPr>
          <p:cNvSpPr txBox="1"/>
          <p:nvPr/>
        </p:nvSpPr>
        <p:spPr>
          <a:xfrm>
            <a:off x="914607" y="5643102"/>
            <a:ext cx="3338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Order of priority according to Civil Design Inc.</a:t>
            </a:r>
          </a:p>
        </p:txBody>
      </p:sp>
    </p:spTree>
    <p:extLst>
      <p:ext uri="{BB962C8B-B14F-4D97-AF65-F5344CB8AC3E}">
        <p14:creationId xmlns:p14="http://schemas.microsoft.com/office/powerpoint/2010/main" val="37836140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46409B-2B3F-4F3C-A9DD-082A87B2B9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-8622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09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2A64DB-BC1F-4230-8199-027AFCA1B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-8622" y="10"/>
            <a:ext cx="6096000" cy="6857990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AA5A6DBC-847C-4606-B7A2-1D5F4CE50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8298" y="216216"/>
            <a:ext cx="7026289" cy="642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91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BC628C-5AD1-4D8C-AE42-619970082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-8622" y="10"/>
            <a:ext cx="6096000" cy="6857990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F4D81411-3697-429F-B9B1-6E260E88C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803" y="211775"/>
            <a:ext cx="7422265" cy="629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25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7A3E0B-4E05-413D-81C9-72C769DB7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-8622" y="10"/>
            <a:ext cx="6096000" cy="685799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279BABD-B72E-4681-B87F-0072DBCD54A4}"/>
              </a:ext>
            </a:extLst>
          </p:cNvPr>
          <p:cNvSpPr/>
          <p:nvPr/>
        </p:nvSpPr>
        <p:spPr>
          <a:xfrm>
            <a:off x="478591" y="755780"/>
            <a:ext cx="3872204" cy="4795934"/>
          </a:xfrm>
          <a:prstGeom prst="roundRect">
            <a:avLst/>
          </a:prstGeom>
          <a:solidFill>
            <a:schemeClr val="bg1"/>
          </a:solidFill>
          <a:ln cmpd="tri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9994E0-84FE-4800-AFF0-1C4B631BF9A0}"/>
              </a:ext>
            </a:extLst>
          </p:cNvPr>
          <p:cNvSpPr txBox="1"/>
          <p:nvPr/>
        </p:nvSpPr>
        <p:spPr>
          <a:xfrm>
            <a:off x="602671" y="1040235"/>
            <a:ext cx="362404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Bridge Replacements:</a:t>
            </a:r>
          </a:p>
          <a:p>
            <a:r>
              <a:rPr lang="en-US" sz="1400" dirty="0"/>
              <a:t>18-170-053: 411</a:t>
            </a:r>
            <a:r>
              <a:rPr lang="en-US" sz="1400" baseline="30000" dirty="0"/>
              <a:t>th</a:t>
            </a:r>
            <a:r>
              <a:rPr lang="en-US" sz="1400" dirty="0"/>
              <a:t> Ave between 249-250</a:t>
            </a:r>
            <a:r>
              <a:rPr lang="en-US" sz="1400" baseline="30000" dirty="0"/>
              <a:t>th</a:t>
            </a:r>
            <a:r>
              <a:rPr lang="en-US" sz="1400" dirty="0"/>
              <a:t> Street</a:t>
            </a:r>
          </a:p>
          <a:p>
            <a:r>
              <a:rPr lang="en-US" sz="1400" dirty="0"/>
              <a:t>18-000-041: 394</a:t>
            </a:r>
            <a:r>
              <a:rPr lang="en-US" sz="1400" baseline="30000" dirty="0"/>
              <a:t>th</a:t>
            </a:r>
            <a:r>
              <a:rPr lang="en-US" sz="1400" dirty="0"/>
              <a:t>  Ave between 248-249</a:t>
            </a:r>
            <a:r>
              <a:rPr lang="en-US" sz="1400" baseline="30000" dirty="0"/>
              <a:t>th</a:t>
            </a:r>
            <a:r>
              <a:rPr lang="en-US" sz="1400" dirty="0"/>
              <a:t> Street</a:t>
            </a:r>
          </a:p>
          <a:p>
            <a:r>
              <a:rPr lang="en-US" sz="1400" dirty="0"/>
              <a:t>18-100-052: 404</a:t>
            </a:r>
            <a:r>
              <a:rPr lang="en-US" sz="1400" baseline="30000" dirty="0"/>
              <a:t>th</a:t>
            </a:r>
            <a:r>
              <a:rPr lang="en-US" sz="1400" dirty="0"/>
              <a:t> Ave between 249-250</a:t>
            </a:r>
            <a:r>
              <a:rPr lang="en-US" sz="1400" baseline="30000" dirty="0"/>
              <a:t>th</a:t>
            </a:r>
            <a:r>
              <a:rPr lang="en-US" sz="1400" dirty="0"/>
              <a:t> Street</a:t>
            </a:r>
          </a:p>
          <a:p>
            <a:r>
              <a:rPr lang="en-US" sz="1400" dirty="0"/>
              <a:t>18-050-143: 399</a:t>
            </a:r>
            <a:r>
              <a:rPr lang="en-US" sz="1400" baseline="30000" dirty="0"/>
              <a:t>th</a:t>
            </a:r>
            <a:r>
              <a:rPr lang="en-US" sz="1400" dirty="0"/>
              <a:t> Ave between 258-259</a:t>
            </a:r>
            <a:r>
              <a:rPr lang="en-US" sz="1400" baseline="30000" dirty="0"/>
              <a:t>th</a:t>
            </a:r>
            <a:r>
              <a:rPr lang="en-US" sz="1400" dirty="0"/>
              <a:t> Street</a:t>
            </a:r>
          </a:p>
          <a:p>
            <a:r>
              <a:rPr lang="en-US" sz="1400" dirty="0"/>
              <a:t>18-070-198: 401</a:t>
            </a:r>
            <a:r>
              <a:rPr lang="en-US" sz="1400" baseline="30000" dirty="0"/>
              <a:t>st</a:t>
            </a:r>
            <a:r>
              <a:rPr lang="en-US" sz="1400" dirty="0"/>
              <a:t> Ave between 263-264</a:t>
            </a:r>
            <a:r>
              <a:rPr lang="en-US" sz="1400" baseline="30000" dirty="0"/>
              <a:t>th</a:t>
            </a:r>
            <a:r>
              <a:rPr lang="en-US" sz="1400" dirty="0"/>
              <a:t> Street</a:t>
            </a:r>
          </a:p>
          <a:p>
            <a:endParaRPr lang="en-US" sz="1400" dirty="0"/>
          </a:p>
          <a:p>
            <a:endParaRPr lang="en-US" sz="1400" dirty="0"/>
          </a:p>
          <a:p>
            <a:pPr algn="ctr"/>
            <a:r>
              <a:rPr lang="en-US" sz="2000" dirty="0"/>
              <a:t>Bridge Preliminary Engineering:</a:t>
            </a:r>
          </a:p>
          <a:p>
            <a:r>
              <a:rPr lang="en-US" sz="1400" dirty="0"/>
              <a:t>18-060-095: 400</a:t>
            </a:r>
            <a:r>
              <a:rPr lang="en-US" sz="1400" baseline="30000" dirty="0"/>
              <a:t>th</a:t>
            </a:r>
            <a:r>
              <a:rPr lang="en-US" sz="1400" dirty="0"/>
              <a:t> Ave between 253-254</a:t>
            </a:r>
            <a:r>
              <a:rPr lang="en-US" sz="1400" baseline="30000" dirty="0"/>
              <a:t>th</a:t>
            </a:r>
            <a:r>
              <a:rPr lang="en-US" sz="1400" dirty="0"/>
              <a:t> Street</a:t>
            </a:r>
          </a:p>
          <a:p>
            <a:r>
              <a:rPr lang="en-US" sz="1400" dirty="0"/>
              <a:t>18-080-077: 402</a:t>
            </a:r>
            <a:r>
              <a:rPr lang="en-US" sz="1400" baseline="30000" dirty="0"/>
              <a:t>nd</a:t>
            </a:r>
            <a:r>
              <a:rPr lang="en-US" sz="1400" dirty="0"/>
              <a:t> Ave between 244-245</a:t>
            </a:r>
            <a:r>
              <a:rPr lang="en-US" sz="1400" baseline="30000" dirty="0"/>
              <a:t>th</a:t>
            </a:r>
            <a:r>
              <a:rPr lang="en-US" sz="1400" dirty="0"/>
              <a:t> Street</a:t>
            </a:r>
          </a:p>
          <a:p>
            <a:r>
              <a:rPr lang="en-US" sz="1400" dirty="0"/>
              <a:t>18-130-183: 407</a:t>
            </a:r>
            <a:r>
              <a:rPr lang="en-US" sz="1400" baseline="30000" dirty="0"/>
              <a:t>th</a:t>
            </a:r>
            <a:r>
              <a:rPr lang="en-US" sz="1400" dirty="0"/>
              <a:t> Ave between 264-265</a:t>
            </a:r>
            <a:r>
              <a:rPr lang="en-US" sz="1400" baseline="30000" dirty="0"/>
              <a:t>th</a:t>
            </a:r>
            <a:r>
              <a:rPr lang="en-US" sz="1400" dirty="0"/>
              <a:t> Street</a:t>
            </a:r>
          </a:p>
          <a:p>
            <a:endParaRPr lang="en-US" sz="1400" dirty="0"/>
          </a:p>
          <a:p>
            <a:endParaRPr lang="en-US" sz="1400" dirty="0"/>
          </a:p>
          <a:p>
            <a:pPr algn="ctr"/>
            <a:r>
              <a:rPr lang="en-US" sz="2000" dirty="0"/>
              <a:t>Bridge Preservation:</a:t>
            </a:r>
          </a:p>
          <a:p>
            <a:r>
              <a:rPr lang="en-US" sz="1400" dirty="0"/>
              <a:t>18-072-190: 263</a:t>
            </a:r>
            <a:r>
              <a:rPr lang="en-US" sz="1400" baseline="30000" dirty="0"/>
              <a:t>rd</a:t>
            </a:r>
            <a:r>
              <a:rPr lang="en-US" sz="1400" dirty="0"/>
              <a:t> Street between 401-402</a:t>
            </a:r>
            <a:r>
              <a:rPr lang="en-US" sz="1400" baseline="30000" dirty="0"/>
              <a:t>nd</a:t>
            </a:r>
            <a:r>
              <a:rPr lang="en-US" sz="1400" dirty="0"/>
              <a:t> Ave</a:t>
            </a:r>
          </a:p>
          <a:p>
            <a:r>
              <a:rPr lang="en-US" sz="1400" dirty="0"/>
              <a:t>18-142-150: 259</a:t>
            </a:r>
            <a:r>
              <a:rPr lang="en-US" sz="1400" baseline="30000" dirty="0"/>
              <a:t>th</a:t>
            </a:r>
            <a:r>
              <a:rPr lang="en-US" sz="1400" dirty="0"/>
              <a:t> Street between 408-409</a:t>
            </a:r>
            <a:r>
              <a:rPr lang="en-US" sz="1400" baseline="30000" dirty="0"/>
              <a:t>th</a:t>
            </a:r>
            <a:r>
              <a:rPr lang="en-US" sz="1400" dirty="0"/>
              <a:t> Ave</a:t>
            </a:r>
          </a:p>
          <a:p>
            <a:endParaRPr lang="en-US" sz="1400" dirty="0"/>
          </a:p>
          <a:p>
            <a:endParaRPr lang="en-US" sz="1400" dirty="0"/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3456AB6-5C56-48F7-850D-F0BAC67BD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657" y="213405"/>
            <a:ext cx="5322752" cy="620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0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2F9833-80BE-4A9D-8E09-051EF2490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-8622" y="10"/>
            <a:ext cx="6096000" cy="6857990"/>
          </a:xfrm>
          <a:prstGeom prst="rect">
            <a:avLst/>
          </a:prstGeom>
        </p:spPr>
      </p:pic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39192E68-553A-4B43-B53E-3180D278F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476" y="621602"/>
            <a:ext cx="10018510" cy="538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910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0C75F7-2EE0-457F-BC6A-DF7023378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16827" y="10"/>
            <a:ext cx="6096000" cy="6857990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BADF3BF6-42EB-4C63-840E-7303BA0C7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519" y="75732"/>
            <a:ext cx="5782482" cy="6706536"/>
          </a:xfrm>
          <a:prstGeom prst="rect">
            <a:avLst/>
          </a:prstGeom>
        </p:spPr>
      </p:pic>
      <p:pic>
        <p:nvPicPr>
          <p:cNvPr id="3" name="Picture 2" descr="A bridge over a river&#10;&#10;Description automatically generated with medium confidence">
            <a:extLst>
              <a:ext uri="{FF2B5EF4-FFF2-40B4-BE49-F238E27FC236}">
                <a16:creationId xmlns:a16="http://schemas.microsoft.com/office/drawing/2014/main" id="{3CC49614-5FC8-4147-8676-43130D56CD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72" y="48911"/>
            <a:ext cx="2913776" cy="21853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B80CC5-EEA7-480C-94E3-520B06999E94}"/>
              </a:ext>
            </a:extLst>
          </p:cNvPr>
          <p:cNvSpPr txBox="1"/>
          <p:nvPr/>
        </p:nvSpPr>
        <p:spPr>
          <a:xfrm>
            <a:off x="125999" y="59989"/>
            <a:ext cx="3022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Replacement: 394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Ave b/t 248-249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St</a:t>
            </a:r>
          </a:p>
        </p:txBody>
      </p:sp>
      <p:pic>
        <p:nvPicPr>
          <p:cNvPr id="7" name="Picture 6" descr="A picture containing grass, outdoor, sky, water&#10;&#10;Description automatically generated">
            <a:extLst>
              <a:ext uri="{FF2B5EF4-FFF2-40B4-BE49-F238E27FC236}">
                <a16:creationId xmlns:a16="http://schemas.microsoft.com/office/drawing/2014/main" id="{DE260A5D-9ECA-4D99-BDEB-D9BAC29241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5800" y="38508"/>
            <a:ext cx="2996633" cy="22474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FC162A-E6D7-4F12-995A-C1A32DA2C5AA}"/>
              </a:ext>
            </a:extLst>
          </p:cNvPr>
          <p:cNvSpPr txBox="1"/>
          <p:nvPr/>
        </p:nvSpPr>
        <p:spPr>
          <a:xfrm>
            <a:off x="3148831" y="82055"/>
            <a:ext cx="3022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PE: 402</a:t>
            </a:r>
            <a:r>
              <a:rPr lang="en-US" baseline="30000" dirty="0">
                <a:solidFill>
                  <a:schemeClr val="bg1"/>
                </a:solidFill>
              </a:rPr>
              <a:t>nd</a:t>
            </a:r>
            <a:r>
              <a:rPr lang="en-US" dirty="0">
                <a:solidFill>
                  <a:schemeClr val="bg1"/>
                </a:solidFill>
              </a:rPr>
              <a:t> Ave b/t 244-245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St</a:t>
            </a:r>
          </a:p>
        </p:txBody>
      </p:sp>
      <p:pic>
        <p:nvPicPr>
          <p:cNvPr id="14" name="Picture 13" descr="A picture containing grass, tree, outdoor, sky&#10;&#10;Description automatically generated">
            <a:extLst>
              <a:ext uri="{FF2B5EF4-FFF2-40B4-BE49-F238E27FC236}">
                <a16:creationId xmlns:a16="http://schemas.microsoft.com/office/drawing/2014/main" id="{5184602A-93C3-4FE1-B550-8B859FAD06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99" y="2344624"/>
            <a:ext cx="2874349" cy="215576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8C0E649-4D9B-4CB9-A597-630387A86807}"/>
              </a:ext>
            </a:extLst>
          </p:cNvPr>
          <p:cNvSpPr txBox="1"/>
          <p:nvPr/>
        </p:nvSpPr>
        <p:spPr>
          <a:xfrm>
            <a:off x="32043" y="2346084"/>
            <a:ext cx="3022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PE: 400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Ave b/t 253-254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St</a:t>
            </a:r>
          </a:p>
        </p:txBody>
      </p:sp>
      <p:pic>
        <p:nvPicPr>
          <p:cNvPr id="20" name="Picture 19" descr="A picture containing grass, outdoor, tree, green&#10;&#10;Description automatically generated">
            <a:extLst>
              <a:ext uri="{FF2B5EF4-FFF2-40B4-BE49-F238E27FC236}">
                <a16:creationId xmlns:a16="http://schemas.microsoft.com/office/drawing/2014/main" id="{F14ECA28-F0DB-4051-9CAE-D64AD5EBD3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448" y="4615439"/>
            <a:ext cx="2958484" cy="22188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0AAE5D8-43E5-4B97-9364-72086438A440}"/>
              </a:ext>
            </a:extLst>
          </p:cNvPr>
          <p:cNvSpPr txBox="1"/>
          <p:nvPr/>
        </p:nvSpPr>
        <p:spPr>
          <a:xfrm>
            <a:off x="3873788" y="5327375"/>
            <a:ext cx="1883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Replacement: 411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Ave b/t 249-250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St</a:t>
            </a:r>
          </a:p>
        </p:txBody>
      </p:sp>
      <p:pic>
        <p:nvPicPr>
          <p:cNvPr id="32" name="Picture 31" descr="A picture containing text, grass, outdoor, sky&#10;&#10;Description automatically generated">
            <a:extLst>
              <a:ext uri="{FF2B5EF4-FFF2-40B4-BE49-F238E27FC236}">
                <a16:creationId xmlns:a16="http://schemas.microsoft.com/office/drawing/2014/main" id="{9FA15D3C-AB76-460E-8B60-3F72868F7F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9520" y="2324481"/>
            <a:ext cx="2958484" cy="221886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66ABE43-FE6A-4A59-BC46-3DE1C7EB641C}"/>
              </a:ext>
            </a:extLst>
          </p:cNvPr>
          <p:cNvSpPr txBox="1"/>
          <p:nvPr/>
        </p:nvSpPr>
        <p:spPr>
          <a:xfrm>
            <a:off x="3085694" y="2344624"/>
            <a:ext cx="3928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PE: 407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Ave b/t 264-265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St</a:t>
            </a:r>
          </a:p>
        </p:txBody>
      </p:sp>
    </p:spTree>
    <p:extLst>
      <p:ext uri="{BB962C8B-B14F-4D97-AF65-F5344CB8AC3E}">
        <p14:creationId xmlns:p14="http://schemas.microsoft.com/office/powerpoint/2010/main" val="982570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01A62D-2E13-4426-9915-5C5B51545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-8622" y="10"/>
            <a:ext cx="6096000" cy="6857990"/>
          </a:xfrm>
          <a:prstGeom prst="rect">
            <a:avLst/>
          </a:prstGeom>
        </p:spPr>
      </p:pic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7E7DE434-FE02-4B52-AC66-72466F23E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947" y="350240"/>
            <a:ext cx="5629947" cy="615751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A333BA7-65AA-4926-9A95-E73CF55A5ADC}"/>
              </a:ext>
            </a:extLst>
          </p:cNvPr>
          <p:cNvSpPr/>
          <p:nvPr/>
        </p:nvSpPr>
        <p:spPr>
          <a:xfrm>
            <a:off x="780594" y="957115"/>
            <a:ext cx="3872204" cy="4795934"/>
          </a:xfrm>
          <a:prstGeom prst="roundRect">
            <a:avLst/>
          </a:prstGeom>
          <a:solidFill>
            <a:schemeClr val="bg1"/>
          </a:solidFill>
          <a:ln cmpd="tri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A7BC4E-1A56-4053-A5AA-AD6F79A4AAEE}"/>
              </a:ext>
            </a:extLst>
          </p:cNvPr>
          <p:cNvSpPr txBox="1"/>
          <p:nvPr/>
        </p:nvSpPr>
        <p:spPr>
          <a:xfrm>
            <a:off x="1028755" y="1139090"/>
            <a:ext cx="3624043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Mat Overlay:</a:t>
            </a:r>
          </a:p>
          <a:p>
            <a:r>
              <a:rPr lang="en-US" sz="1400" dirty="0"/>
              <a:t>1” overlay: 403</a:t>
            </a:r>
            <a:r>
              <a:rPr lang="en-US" sz="1400" baseline="30000" dirty="0"/>
              <a:t>rd</a:t>
            </a:r>
            <a:r>
              <a:rPr lang="en-US" sz="1400" dirty="0"/>
              <a:t> Ave b/t 247-254 (7 miles)</a:t>
            </a:r>
          </a:p>
          <a:p>
            <a:r>
              <a:rPr lang="en-US" sz="1400" dirty="0"/>
              <a:t>1” overlay: 397</a:t>
            </a:r>
            <a:r>
              <a:rPr lang="en-US" sz="1400" baseline="30000" dirty="0"/>
              <a:t>th</a:t>
            </a:r>
            <a:r>
              <a:rPr lang="en-US" sz="1400" dirty="0"/>
              <a:t> Ave b/t 262-268 (6 miles)</a:t>
            </a:r>
          </a:p>
          <a:p>
            <a:r>
              <a:rPr lang="en-US" sz="1400" dirty="0"/>
              <a:t>1” overlay: 262</a:t>
            </a:r>
            <a:r>
              <a:rPr lang="en-US" sz="1400" baseline="30000" dirty="0"/>
              <a:t>nd</a:t>
            </a:r>
            <a:r>
              <a:rPr lang="en-US" sz="1400" dirty="0"/>
              <a:t> St b/t 394-397 (3 miles)</a:t>
            </a:r>
          </a:p>
          <a:p>
            <a:r>
              <a:rPr lang="en-US" sz="1400" dirty="0"/>
              <a:t>2” overlay: 405</a:t>
            </a:r>
            <a:r>
              <a:rPr lang="en-US" sz="1400" baseline="30000" dirty="0"/>
              <a:t>th</a:t>
            </a:r>
            <a:r>
              <a:rPr lang="en-US" sz="1400" dirty="0"/>
              <a:t> Ave b/t 247-252 (5 miles)</a:t>
            </a:r>
          </a:p>
          <a:p>
            <a:r>
              <a:rPr lang="en-US" sz="1400" dirty="0"/>
              <a:t>Total miles = 21</a:t>
            </a:r>
          </a:p>
          <a:p>
            <a:endParaRPr lang="en-US" sz="1400" dirty="0"/>
          </a:p>
          <a:p>
            <a:pPr algn="ctr"/>
            <a:r>
              <a:rPr lang="en-US" sz="2000" dirty="0" err="1"/>
              <a:t>Chipseal</a:t>
            </a:r>
            <a:r>
              <a:rPr lang="en-US" sz="2000" dirty="0"/>
              <a:t>/Fog seal:</a:t>
            </a:r>
          </a:p>
          <a:p>
            <a:r>
              <a:rPr lang="en-US" sz="1400" dirty="0"/>
              <a:t>397</a:t>
            </a:r>
            <a:r>
              <a:rPr lang="en-US" sz="1400" baseline="30000" dirty="0"/>
              <a:t>th</a:t>
            </a:r>
            <a:r>
              <a:rPr lang="en-US" sz="1400" dirty="0"/>
              <a:t> Ave b/t 244-254</a:t>
            </a:r>
            <a:r>
              <a:rPr lang="en-US" sz="1400" baseline="30000" dirty="0"/>
              <a:t>th</a:t>
            </a:r>
            <a:r>
              <a:rPr lang="en-US" sz="1400" dirty="0"/>
              <a:t> St (10 miles)</a:t>
            </a:r>
          </a:p>
          <a:p>
            <a:r>
              <a:rPr lang="en-US" sz="1400" dirty="0"/>
              <a:t>397</a:t>
            </a:r>
            <a:r>
              <a:rPr lang="en-US" sz="1400" baseline="30000" dirty="0"/>
              <a:t>th</a:t>
            </a:r>
            <a:r>
              <a:rPr lang="en-US" sz="1400" dirty="0"/>
              <a:t> Ave b/t 262-268</a:t>
            </a:r>
            <a:r>
              <a:rPr lang="en-US" sz="1400" baseline="30000" dirty="0"/>
              <a:t>th</a:t>
            </a:r>
            <a:r>
              <a:rPr lang="en-US" sz="1400" dirty="0"/>
              <a:t> St (6 miles)</a:t>
            </a:r>
          </a:p>
          <a:p>
            <a:r>
              <a:rPr lang="en-US" sz="1400" dirty="0"/>
              <a:t>262</a:t>
            </a:r>
            <a:r>
              <a:rPr lang="en-US" sz="1400" baseline="30000" dirty="0"/>
              <a:t>nd</a:t>
            </a:r>
            <a:r>
              <a:rPr lang="en-US" sz="1400" dirty="0"/>
              <a:t> St b/t 394-397</a:t>
            </a:r>
            <a:r>
              <a:rPr lang="en-US" sz="1400" baseline="30000" dirty="0"/>
              <a:t>th</a:t>
            </a:r>
            <a:r>
              <a:rPr lang="en-US" sz="1400" dirty="0"/>
              <a:t> Ave (3 miles)</a:t>
            </a:r>
          </a:p>
          <a:p>
            <a:r>
              <a:rPr lang="en-US" sz="1400" dirty="0"/>
              <a:t>404</a:t>
            </a:r>
            <a:r>
              <a:rPr lang="en-US" sz="1400" baseline="30000" dirty="0"/>
              <a:t>th</a:t>
            </a:r>
            <a:r>
              <a:rPr lang="en-US" sz="1400" dirty="0"/>
              <a:t> Ave b/t 244-247</a:t>
            </a:r>
            <a:r>
              <a:rPr lang="en-US" sz="1400" baseline="30000" dirty="0"/>
              <a:t>th</a:t>
            </a:r>
            <a:r>
              <a:rPr lang="en-US" sz="1400" dirty="0"/>
              <a:t> St (3 miles)</a:t>
            </a:r>
          </a:p>
          <a:p>
            <a:r>
              <a:rPr lang="en-US" sz="1400" dirty="0"/>
              <a:t>Total miles = 22</a:t>
            </a:r>
          </a:p>
          <a:p>
            <a:endParaRPr lang="en-US" sz="1400" dirty="0"/>
          </a:p>
          <a:p>
            <a:pPr algn="ctr"/>
            <a:r>
              <a:rPr lang="en-US" sz="2000" dirty="0"/>
              <a:t>Gravel:</a:t>
            </a:r>
          </a:p>
          <a:p>
            <a:r>
              <a:rPr lang="en-US" sz="1400" dirty="0"/>
              <a:t>260</a:t>
            </a:r>
            <a:r>
              <a:rPr lang="en-US" sz="1400" baseline="30000" dirty="0"/>
              <a:t>th</a:t>
            </a:r>
            <a:r>
              <a:rPr lang="en-US" sz="1400" dirty="0"/>
              <a:t> St b/t 394-406</a:t>
            </a:r>
            <a:r>
              <a:rPr lang="en-US" sz="1400" baseline="30000" dirty="0"/>
              <a:t>th</a:t>
            </a:r>
            <a:r>
              <a:rPr lang="en-US" sz="1400" dirty="0"/>
              <a:t> Ave (12 miles)</a:t>
            </a:r>
          </a:p>
          <a:p>
            <a:r>
              <a:rPr lang="en-US" sz="1400" dirty="0"/>
              <a:t>395</a:t>
            </a:r>
            <a:r>
              <a:rPr lang="en-US" sz="1400" baseline="30000" dirty="0"/>
              <a:t>th</a:t>
            </a:r>
            <a:r>
              <a:rPr lang="en-US" sz="1400" dirty="0"/>
              <a:t> Ave b/t 260-268 St (8 miles)</a:t>
            </a:r>
          </a:p>
          <a:p>
            <a:r>
              <a:rPr lang="en-US" sz="1400" dirty="0"/>
              <a:t>264</a:t>
            </a:r>
            <a:r>
              <a:rPr lang="en-US" sz="1400" baseline="30000" dirty="0"/>
              <a:t>th</a:t>
            </a:r>
            <a:r>
              <a:rPr lang="en-US" sz="1400" dirty="0"/>
              <a:t> St b/t 402-410 Ave (8 miles)</a:t>
            </a:r>
          </a:p>
          <a:p>
            <a:r>
              <a:rPr lang="en-US" sz="1400" dirty="0"/>
              <a:t>Total miles = 28</a:t>
            </a:r>
          </a:p>
          <a:p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26623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2C6200-F81B-4F48-8AAC-A05C665ED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-8622" y="10"/>
            <a:ext cx="6096000" cy="6857990"/>
          </a:xfrm>
          <a:prstGeom prst="rect">
            <a:avLst/>
          </a:prstGeom>
        </p:spPr>
      </p:pic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70282DBE-E4A6-4F3B-98A6-1FA0F911F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349" y="1182848"/>
            <a:ext cx="10068549" cy="405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506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Custom 35">
      <a:dk1>
        <a:sysClr val="windowText" lastClr="000000"/>
      </a:dk1>
      <a:lt1>
        <a:sysClr val="window" lastClr="FFFFFF"/>
      </a:lt1>
      <a:dk2>
        <a:srgbClr val="4E3B30"/>
      </a:dk2>
      <a:lt2>
        <a:srgbClr val="F4EDD8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ustom 4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re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C4C00F4-06E9-43E3-AD97-88A857CEFA82}">
  <ds:schemaRefs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16c05727-aa75-4e4a-9b5f-8a80a1165891"/>
    <ds:schemaRef ds:uri="71af3243-3dd4-4a8d-8c0d-dd76da1f02a5"/>
    <ds:schemaRef ds:uri="http://www.w3.org/XML/1998/namespace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64B270AB-C138-415C-897E-3C24487DECF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85E981-8C91-4205-A0C3-C991F42B4C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{1D5B88F7-3358-49DB-826E-A813E6DA10AB}tf55705232_win32</Template>
  <TotalTime>210</TotalTime>
  <Words>972</Words>
  <Application>Microsoft Office PowerPoint</Application>
  <PresentationFormat>Widescreen</PresentationFormat>
  <Paragraphs>129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Calibri</vt:lpstr>
      <vt:lpstr>Goudy Old Style</vt:lpstr>
      <vt:lpstr>Wingdings 2</vt:lpstr>
      <vt:lpstr>SlateVTI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Horton</dc:creator>
  <cp:lastModifiedBy>Andrea Horton</cp:lastModifiedBy>
  <cp:revision>12</cp:revision>
  <cp:lastPrinted>2021-09-21T17:56:34Z</cp:lastPrinted>
  <dcterms:created xsi:type="dcterms:W3CDTF">2021-09-21T15:59:08Z</dcterms:created>
  <dcterms:modified xsi:type="dcterms:W3CDTF">2021-09-27T19:34:32Z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