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2" r:id="rId3"/>
    <p:sldId id="335" r:id="rId4"/>
    <p:sldId id="343" r:id="rId5"/>
    <p:sldId id="344" r:id="rId6"/>
    <p:sldId id="345" r:id="rId7"/>
    <p:sldId id="336" r:id="rId8"/>
    <p:sldId id="337" r:id="rId9"/>
    <p:sldId id="347" r:id="rId10"/>
    <p:sldId id="257" r:id="rId11"/>
    <p:sldId id="258" r:id="rId12"/>
    <p:sldId id="259" r:id="rId13"/>
    <p:sldId id="261" r:id="rId14"/>
    <p:sldId id="341" r:id="rId15"/>
    <p:sldId id="262" r:id="rId16"/>
    <p:sldId id="263" r:id="rId17"/>
    <p:sldId id="265" r:id="rId18"/>
    <p:sldId id="266" r:id="rId19"/>
    <p:sldId id="264"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332" r:id="rId45"/>
    <p:sldId id="330" r:id="rId46"/>
    <p:sldId id="331" r:id="rId47"/>
    <p:sldId id="333" r:id="rId48"/>
    <p:sldId id="291" r:id="rId49"/>
    <p:sldId id="292" r:id="rId50"/>
    <p:sldId id="293" r:id="rId51"/>
    <p:sldId id="294" r:id="rId52"/>
    <p:sldId id="295" r:id="rId53"/>
    <p:sldId id="296" r:id="rId54"/>
    <p:sldId id="297" r:id="rId55"/>
    <p:sldId id="299" r:id="rId56"/>
    <p:sldId id="300" r:id="rId57"/>
    <p:sldId id="301" r:id="rId58"/>
    <p:sldId id="308" r:id="rId59"/>
    <p:sldId id="302" r:id="rId60"/>
    <p:sldId id="303" r:id="rId61"/>
    <p:sldId id="305" r:id="rId62"/>
    <p:sldId id="306" r:id="rId63"/>
    <p:sldId id="307" r:id="rId64"/>
    <p:sldId id="329" r:id="rId65"/>
    <p:sldId id="310" r:id="rId66"/>
    <p:sldId id="311" r:id="rId67"/>
    <p:sldId id="313" r:id="rId68"/>
    <p:sldId id="314" r:id="rId69"/>
    <p:sldId id="315" r:id="rId70"/>
    <p:sldId id="316" r:id="rId71"/>
    <p:sldId id="317" r:id="rId72"/>
    <p:sldId id="318" r:id="rId73"/>
    <p:sldId id="340" r:id="rId74"/>
    <p:sldId id="321" r:id="rId75"/>
    <p:sldId id="326" r:id="rId76"/>
    <p:sldId id="346"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66B30D-6DE7-4A3A-993F-9183B5D2BEB9}">
          <p14:sldIdLst>
            <p14:sldId id="256"/>
            <p14:sldId id="342"/>
            <p14:sldId id="335"/>
            <p14:sldId id="343"/>
            <p14:sldId id="344"/>
            <p14:sldId id="345"/>
            <p14:sldId id="336"/>
            <p14:sldId id="337"/>
            <p14:sldId id="347"/>
            <p14:sldId id="257"/>
            <p14:sldId id="258"/>
            <p14:sldId id="259"/>
            <p14:sldId id="261"/>
            <p14:sldId id="341"/>
            <p14:sldId id="262"/>
            <p14:sldId id="263"/>
            <p14:sldId id="265"/>
            <p14:sldId id="266"/>
            <p14:sldId id="264"/>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332"/>
            <p14:sldId id="330"/>
            <p14:sldId id="331"/>
            <p14:sldId id="333"/>
            <p14:sldId id="291"/>
            <p14:sldId id="292"/>
            <p14:sldId id="293"/>
            <p14:sldId id="294"/>
            <p14:sldId id="295"/>
            <p14:sldId id="296"/>
            <p14:sldId id="297"/>
            <p14:sldId id="299"/>
            <p14:sldId id="300"/>
            <p14:sldId id="301"/>
            <p14:sldId id="308"/>
            <p14:sldId id="302"/>
            <p14:sldId id="303"/>
            <p14:sldId id="305"/>
            <p14:sldId id="306"/>
            <p14:sldId id="307"/>
            <p14:sldId id="329"/>
            <p14:sldId id="310"/>
            <p14:sldId id="311"/>
            <p14:sldId id="313"/>
            <p14:sldId id="314"/>
            <p14:sldId id="315"/>
            <p14:sldId id="316"/>
            <p14:sldId id="317"/>
            <p14:sldId id="318"/>
            <p14:sldId id="340"/>
            <p14:sldId id="321"/>
            <p14:sldId id="326"/>
            <p14:sldId id="34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3" d="100"/>
          <a:sy n="113" d="100"/>
        </p:scale>
        <p:origin x="-562"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713CC0-58DE-4BB9-B73C-FE695BAFA7DE}" type="datetimeFigureOut">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53A0B-710B-4611-B05F-104A11384A39}" type="slidenum">
              <a:rPr lang="en-US" smtClean="0"/>
              <a:t>‹#›</a:t>
            </a:fld>
            <a:endParaRPr lang="en-US"/>
          </a:p>
        </p:txBody>
      </p:sp>
    </p:spTree>
    <p:extLst>
      <p:ext uri="{BB962C8B-B14F-4D97-AF65-F5344CB8AC3E}">
        <p14:creationId xmlns:p14="http://schemas.microsoft.com/office/powerpoint/2010/main" val="642785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713CC0-58DE-4BB9-B73C-FE695BAFA7DE}" type="datetimeFigureOut">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53A0B-710B-4611-B05F-104A11384A39}" type="slidenum">
              <a:rPr lang="en-US" smtClean="0"/>
              <a:t>‹#›</a:t>
            </a:fld>
            <a:endParaRPr lang="en-US"/>
          </a:p>
        </p:txBody>
      </p:sp>
    </p:spTree>
    <p:extLst>
      <p:ext uri="{BB962C8B-B14F-4D97-AF65-F5344CB8AC3E}">
        <p14:creationId xmlns:p14="http://schemas.microsoft.com/office/powerpoint/2010/main" val="36780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713CC0-58DE-4BB9-B73C-FE695BAFA7DE}" type="datetimeFigureOut">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53A0B-710B-4611-B05F-104A11384A39}" type="slidenum">
              <a:rPr lang="en-US" smtClean="0"/>
              <a:t>‹#›</a:t>
            </a:fld>
            <a:endParaRPr lang="en-US"/>
          </a:p>
        </p:txBody>
      </p:sp>
    </p:spTree>
    <p:extLst>
      <p:ext uri="{BB962C8B-B14F-4D97-AF65-F5344CB8AC3E}">
        <p14:creationId xmlns:p14="http://schemas.microsoft.com/office/powerpoint/2010/main" val="2712149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713CC0-58DE-4BB9-B73C-FE695BAFA7DE}" type="datetimeFigureOut">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53A0B-710B-4611-B05F-104A11384A39}" type="slidenum">
              <a:rPr lang="en-US" smtClean="0"/>
              <a:t>‹#›</a:t>
            </a:fld>
            <a:endParaRPr lang="en-US"/>
          </a:p>
        </p:txBody>
      </p:sp>
    </p:spTree>
    <p:extLst>
      <p:ext uri="{BB962C8B-B14F-4D97-AF65-F5344CB8AC3E}">
        <p14:creationId xmlns:p14="http://schemas.microsoft.com/office/powerpoint/2010/main" val="4056949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713CC0-58DE-4BB9-B73C-FE695BAFA7DE}" type="datetimeFigureOut">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53A0B-710B-4611-B05F-104A11384A39}" type="slidenum">
              <a:rPr lang="en-US" smtClean="0"/>
              <a:t>‹#›</a:t>
            </a:fld>
            <a:endParaRPr lang="en-US"/>
          </a:p>
        </p:txBody>
      </p:sp>
    </p:spTree>
    <p:extLst>
      <p:ext uri="{BB962C8B-B14F-4D97-AF65-F5344CB8AC3E}">
        <p14:creationId xmlns:p14="http://schemas.microsoft.com/office/powerpoint/2010/main" val="799574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713CC0-58DE-4BB9-B73C-FE695BAFA7DE}" type="datetimeFigureOut">
              <a:rPr lang="en-US" smtClean="0"/>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753A0B-710B-4611-B05F-104A11384A39}" type="slidenum">
              <a:rPr lang="en-US" smtClean="0"/>
              <a:t>‹#›</a:t>
            </a:fld>
            <a:endParaRPr lang="en-US"/>
          </a:p>
        </p:txBody>
      </p:sp>
    </p:spTree>
    <p:extLst>
      <p:ext uri="{BB962C8B-B14F-4D97-AF65-F5344CB8AC3E}">
        <p14:creationId xmlns:p14="http://schemas.microsoft.com/office/powerpoint/2010/main" val="3413041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713CC0-58DE-4BB9-B73C-FE695BAFA7DE}" type="datetimeFigureOut">
              <a:rPr lang="en-US" smtClean="0"/>
              <a:t>12/12/2017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753A0B-710B-4611-B05F-104A11384A39}" type="slidenum">
              <a:rPr lang="en-US" smtClean="0"/>
              <a:t>‹#›</a:t>
            </a:fld>
            <a:endParaRPr lang="en-US"/>
          </a:p>
        </p:txBody>
      </p:sp>
    </p:spTree>
    <p:extLst>
      <p:ext uri="{BB962C8B-B14F-4D97-AF65-F5344CB8AC3E}">
        <p14:creationId xmlns:p14="http://schemas.microsoft.com/office/powerpoint/2010/main" val="835943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713CC0-58DE-4BB9-B73C-FE695BAFA7DE}" type="datetimeFigureOut">
              <a:rPr lang="en-US" smtClean="0"/>
              <a:t>12/12/2017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753A0B-710B-4611-B05F-104A11384A39}" type="slidenum">
              <a:rPr lang="en-US" smtClean="0"/>
              <a:t>‹#›</a:t>
            </a:fld>
            <a:endParaRPr lang="en-US"/>
          </a:p>
        </p:txBody>
      </p:sp>
    </p:spTree>
    <p:extLst>
      <p:ext uri="{BB962C8B-B14F-4D97-AF65-F5344CB8AC3E}">
        <p14:creationId xmlns:p14="http://schemas.microsoft.com/office/powerpoint/2010/main" val="1068708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713CC0-58DE-4BB9-B73C-FE695BAFA7DE}" type="datetimeFigureOut">
              <a:rPr lang="en-US" smtClean="0"/>
              <a:t>12/12/2017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753A0B-710B-4611-B05F-104A11384A39}" type="slidenum">
              <a:rPr lang="en-US" smtClean="0"/>
              <a:t>‹#›</a:t>
            </a:fld>
            <a:endParaRPr lang="en-US"/>
          </a:p>
        </p:txBody>
      </p:sp>
    </p:spTree>
    <p:extLst>
      <p:ext uri="{BB962C8B-B14F-4D97-AF65-F5344CB8AC3E}">
        <p14:creationId xmlns:p14="http://schemas.microsoft.com/office/powerpoint/2010/main" val="802638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713CC0-58DE-4BB9-B73C-FE695BAFA7DE}" type="datetimeFigureOut">
              <a:rPr lang="en-US" smtClean="0"/>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753A0B-710B-4611-B05F-104A11384A39}" type="slidenum">
              <a:rPr lang="en-US" smtClean="0"/>
              <a:t>‹#›</a:t>
            </a:fld>
            <a:endParaRPr lang="en-US"/>
          </a:p>
        </p:txBody>
      </p:sp>
    </p:spTree>
    <p:extLst>
      <p:ext uri="{BB962C8B-B14F-4D97-AF65-F5344CB8AC3E}">
        <p14:creationId xmlns:p14="http://schemas.microsoft.com/office/powerpoint/2010/main" val="284627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713CC0-58DE-4BB9-B73C-FE695BAFA7DE}" type="datetimeFigureOut">
              <a:rPr lang="en-US" smtClean="0"/>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753A0B-710B-4611-B05F-104A11384A39}" type="slidenum">
              <a:rPr lang="en-US" smtClean="0"/>
              <a:t>‹#›</a:t>
            </a:fld>
            <a:endParaRPr lang="en-US"/>
          </a:p>
        </p:txBody>
      </p:sp>
    </p:spTree>
    <p:extLst>
      <p:ext uri="{BB962C8B-B14F-4D97-AF65-F5344CB8AC3E}">
        <p14:creationId xmlns:p14="http://schemas.microsoft.com/office/powerpoint/2010/main" val="2208266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13CC0-58DE-4BB9-B73C-FE695BAFA7DE}" type="datetimeFigureOut">
              <a:rPr lang="en-US" smtClean="0"/>
              <a:t>12/12/2017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753A0B-710B-4611-B05F-104A11384A39}" type="slidenum">
              <a:rPr lang="en-US" smtClean="0"/>
              <a:t>‹#›</a:t>
            </a:fld>
            <a:endParaRPr lang="en-US"/>
          </a:p>
        </p:txBody>
      </p:sp>
    </p:spTree>
    <p:extLst>
      <p:ext uri="{BB962C8B-B14F-4D97-AF65-F5344CB8AC3E}">
        <p14:creationId xmlns:p14="http://schemas.microsoft.com/office/powerpoint/2010/main" val="520070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7.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South Dakota Amateur Radio Emergency Communication Capabilities</a:t>
            </a:r>
            <a:endParaRPr lang="en-US" dirty="0"/>
          </a:p>
        </p:txBody>
      </p:sp>
      <p:sp>
        <p:nvSpPr>
          <p:cNvPr id="3" name="Subtitle 2"/>
          <p:cNvSpPr>
            <a:spLocks noGrp="1"/>
          </p:cNvSpPr>
          <p:nvPr>
            <p:ph type="subTitle" idx="1"/>
          </p:nvPr>
        </p:nvSpPr>
        <p:spPr/>
        <p:txBody>
          <a:bodyPr/>
          <a:lstStyle/>
          <a:p>
            <a:r>
              <a:rPr lang="en-US" dirty="0" smtClean="0"/>
              <a:t>By Ed Gray Assistant SD EC</a:t>
            </a:r>
          </a:p>
          <a:p>
            <a:r>
              <a:rPr lang="en-US" dirty="0" smtClean="0"/>
              <a:t>W0SD</a:t>
            </a:r>
          </a:p>
          <a:p>
            <a:r>
              <a:rPr lang="en-US" dirty="0" smtClean="0"/>
              <a:t>Salem, SD</a:t>
            </a:r>
          </a:p>
          <a:p>
            <a:endParaRPr lang="en-US" dirty="0"/>
          </a:p>
        </p:txBody>
      </p:sp>
    </p:spTree>
    <p:extLst>
      <p:ext uri="{BB962C8B-B14F-4D97-AF65-F5344CB8AC3E}">
        <p14:creationId xmlns:p14="http://schemas.microsoft.com/office/powerpoint/2010/main" val="27681519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SD-Link is owned and operated by the South Dakota Amateur Radio Council</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Consists of 12 repeater sites throughout South Dakota</a:t>
            </a:r>
          </a:p>
          <a:p>
            <a:r>
              <a:rPr lang="en-US" dirty="0" smtClean="0"/>
              <a:t>Located at Watertown, Toronto, SF, Turkey Ridge, Humboldt, Wessington Springs, Crandall Hill, Reliance, </a:t>
            </a:r>
            <a:r>
              <a:rPr lang="en-US" dirty="0" err="1" smtClean="0"/>
              <a:t>Murdo</a:t>
            </a:r>
            <a:r>
              <a:rPr lang="en-US" dirty="0" smtClean="0"/>
              <a:t>, Pierre, Phillip and Terry Peak</a:t>
            </a:r>
          </a:p>
          <a:p>
            <a:r>
              <a:rPr lang="en-US" dirty="0" smtClean="0"/>
              <a:t>Can be connected to the Black Hills repeaters at Rapid City and Bear Mountain.</a:t>
            </a:r>
          </a:p>
          <a:p>
            <a:r>
              <a:rPr lang="en-US" dirty="0" smtClean="0"/>
              <a:t>Normally all on and a received signal is transmitted to all sites. It can be controlled to be split into sections</a:t>
            </a:r>
          </a:p>
          <a:p>
            <a:pPr marL="0" indent="0">
              <a:buNone/>
            </a:pPr>
            <a:endParaRPr lang="en-US" dirty="0"/>
          </a:p>
          <a:p>
            <a:pPr marL="0" indent="0">
              <a:buNone/>
            </a:pPr>
            <a:endParaRPr lang="en-US" dirty="0" smtClean="0"/>
          </a:p>
          <a:p>
            <a:endParaRPr lang="en-US" dirty="0" smtClean="0"/>
          </a:p>
        </p:txBody>
      </p:sp>
    </p:spTree>
    <p:extLst>
      <p:ext uri="{BB962C8B-B14F-4D97-AF65-F5344CB8AC3E}">
        <p14:creationId xmlns:p14="http://schemas.microsoft.com/office/powerpoint/2010/main" val="27502454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SD Link	</a:t>
            </a:r>
            <a:br>
              <a:rPr lang="en-US" dirty="0" smtClean="0"/>
            </a:br>
            <a:r>
              <a:rPr lang="en-US" dirty="0"/>
              <a:t>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Each site uses a huge battery bank 24/7 365 days of the year with the exception of Pierre which uses a large auto start propane generator</a:t>
            </a:r>
          </a:p>
          <a:p>
            <a:r>
              <a:rPr lang="en-US" dirty="0" smtClean="0"/>
              <a:t>Totally independent of the Internet, telephone (cell and landline) and commercial power and uses only our VHF and UHF radios.</a:t>
            </a:r>
          </a:p>
          <a:p>
            <a:r>
              <a:rPr lang="en-US" dirty="0" smtClean="0"/>
              <a:t>We can cover nearly all the hospitals in the state or other services or agencies in these towns with a good antenna. This is based on actual tests</a:t>
            </a:r>
          </a:p>
          <a:p>
            <a:r>
              <a:rPr lang="en-US" dirty="0" smtClean="0"/>
              <a:t>Best done with an antenna mounted on the hospital or EOC or elsewhere but can be done with a portable antenna we would bring in.  For a few cases we would need to bring in a portable emergency repeater station to relay to our closest SD-Link site.  When ever things need to be brought in it slows the response time</a:t>
            </a:r>
          </a:p>
          <a:p>
            <a:r>
              <a:rPr lang="en-US" dirty="0" smtClean="0"/>
              <a:t>Response time with an existing antenna is very fast if we have one of our team close to the hospital or EOC or other site.</a:t>
            </a:r>
          </a:p>
          <a:p>
            <a:endParaRPr lang="en-US" dirty="0" smtClean="0"/>
          </a:p>
          <a:p>
            <a:endParaRPr lang="en-US" dirty="0"/>
          </a:p>
        </p:txBody>
      </p:sp>
    </p:spTree>
    <p:extLst>
      <p:ext uri="{BB962C8B-B14F-4D97-AF65-F5344CB8AC3E}">
        <p14:creationId xmlns:p14="http://schemas.microsoft.com/office/powerpoint/2010/main" val="23622939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 Link	</a:t>
            </a:r>
            <a:endParaRPr lang="en-US" dirty="0"/>
          </a:p>
        </p:txBody>
      </p:sp>
      <p:sp>
        <p:nvSpPr>
          <p:cNvPr id="3" name="Content Placeholder 2"/>
          <p:cNvSpPr>
            <a:spLocks noGrp="1"/>
          </p:cNvSpPr>
          <p:nvPr>
            <p:ph idx="1"/>
          </p:nvPr>
        </p:nvSpPr>
        <p:spPr/>
        <p:txBody>
          <a:bodyPr/>
          <a:lstStyle/>
          <a:p>
            <a:r>
              <a:rPr lang="en-US" dirty="0" smtClean="0"/>
              <a:t>Can transmit voice and digital</a:t>
            </a:r>
          </a:p>
          <a:p>
            <a:r>
              <a:rPr lang="en-US" dirty="0" smtClean="0"/>
              <a:t>SD-Link started in 1991 at Humboldt</a:t>
            </a:r>
          </a:p>
          <a:p>
            <a:r>
              <a:rPr lang="en-US" dirty="0" smtClean="0"/>
              <a:t>Non-Profit </a:t>
            </a:r>
            <a:r>
              <a:rPr lang="en-US" dirty="0" err="1" smtClean="0"/>
              <a:t>corportation</a:t>
            </a:r>
            <a:endParaRPr lang="en-US" dirty="0" smtClean="0"/>
          </a:p>
          <a:p>
            <a:r>
              <a:rPr lang="en-US" dirty="0" smtClean="0"/>
              <a:t>501C-3 Tax Exempt</a:t>
            </a:r>
          </a:p>
          <a:p>
            <a:pPr marL="0" indent="0">
              <a:buNone/>
            </a:pPr>
            <a:endParaRPr lang="en-US" dirty="0" smtClean="0"/>
          </a:p>
        </p:txBody>
      </p:sp>
    </p:spTree>
    <p:extLst>
      <p:ext uri="{BB962C8B-B14F-4D97-AF65-F5344CB8AC3E}">
        <p14:creationId xmlns:p14="http://schemas.microsoft.com/office/powerpoint/2010/main" val="2576583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SD-Link</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Following are some pictures of our 12 SD Link Sites.  Many years ago in the 1990’s we received a FEMA grant for about $80,000.  That is the only government assistance local, state or federal we have ever gotten in actual dollars.  The rest has been donations and volunteer man hours.  I would value the system at over $1 million.  I would defy anyone to build this system from scratch for $1 million.   I think you will be impressed on what we have put together as amateurs in the state of SD.</a:t>
            </a:r>
            <a:endParaRPr lang="en-US" dirty="0"/>
          </a:p>
        </p:txBody>
      </p:sp>
    </p:spTree>
    <p:extLst>
      <p:ext uri="{BB962C8B-B14F-4D97-AF65-F5344CB8AC3E}">
        <p14:creationId xmlns:p14="http://schemas.microsoft.com/office/powerpoint/2010/main" val="10056727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 Link	</a:t>
            </a:r>
            <a:endParaRPr lang="en-US" dirty="0"/>
          </a:p>
        </p:txBody>
      </p:sp>
      <p:sp>
        <p:nvSpPr>
          <p:cNvPr id="3" name="Content Placeholder 2"/>
          <p:cNvSpPr>
            <a:spLocks noGrp="1"/>
          </p:cNvSpPr>
          <p:nvPr>
            <p:ph idx="1"/>
          </p:nvPr>
        </p:nvSpPr>
        <p:spPr/>
        <p:txBody>
          <a:bodyPr>
            <a:normAutofit/>
          </a:bodyPr>
          <a:lstStyle/>
          <a:p>
            <a:r>
              <a:rPr lang="en-US" dirty="0" smtClean="0"/>
              <a:t>Our purpose is to provide emergency communications you want as a hospital or EOC or other service or agency. I am not going to go into the technical details on our communications equipment.  I just want to show you with a few quick slides that we have an awesome first class SD Link system that will get the job done for you as well as local repeaters and our remote radio system. </a:t>
            </a:r>
            <a:endParaRPr lang="en-US" dirty="0"/>
          </a:p>
        </p:txBody>
      </p:sp>
    </p:spTree>
    <p:extLst>
      <p:ext uri="{BB962C8B-B14F-4D97-AF65-F5344CB8AC3E}">
        <p14:creationId xmlns:p14="http://schemas.microsoft.com/office/powerpoint/2010/main" val="310397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Antenna Watertown Hospital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4366116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Watertown SDARC Repeater with Battery back up at Watertown Hospital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729151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Toronto Site owned by SDARC</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42360612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Toronto Site Maintenance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11424" y="2692749"/>
            <a:ext cx="3121152" cy="2340864"/>
          </a:xfrm>
        </p:spPr>
      </p:pic>
    </p:spTree>
    <p:extLst>
      <p:ext uri="{BB962C8B-B14F-4D97-AF65-F5344CB8AC3E}">
        <p14:creationId xmlns:p14="http://schemas.microsoft.com/office/powerpoint/2010/main" val="42692852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Toronto Repeater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225287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Amateurs Have a Long History of providing Emergency Communication</a:t>
            </a:r>
            <a:endParaRPr lang="en-US" dirty="0"/>
          </a:p>
        </p:txBody>
      </p:sp>
      <p:sp>
        <p:nvSpPr>
          <p:cNvPr id="3" name="Content Placeholder 2"/>
          <p:cNvSpPr>
            <a:spLocks noGrp="1"/>
          </p:cNvSpPr>
          <p:nvPr>
            <p:ph idx="1"/>
          </p:nvPr>
        </p:nvSpPr>
        <p:spPr/>
        <p:txBody>
          <a:bodyPr>
            <a:normAutofit lnSpcReduction="10000"/>
          </a:bodyPr>
          <a:lstStyle/>
          <a:p>
            <a:r>
              <a:rPr lang="en-US" dirty="0" smtClean="0"/>
              <a:t>Some of you may of heard of the communications amateurs provided during Katrina</a:t>
            </a:r>
          </a:p>
          <a:p>
            <a:r>
              <a:rPr lang="en-US" dirty="0" smtClean="0"/>
              <a:t>Recently during hurricane Harvey</a:t>
            </a:r>
          </a:p>
          <a:p>
            <a:r>
              <a:rPr lang="en-US" dirty="0" smtClean="0"/>
              <a:t>In the aftermath of Maria in Puerto Rico</a:t>
            </a:r>
          </a:p>
          <a:p>
            <a:r>
              <a:rPr lang="en-US" dirty="0" smtClean="0"/>
              <a:t>Personally operated for three days in regards to the Rapid City Flood. We mostly did outgoing messages for people from RC to their friends and relatives.</a:t>
            </a:r>
            <a:endParaRPr lang="en-US" dirty="0"/>
          </a:p>
        </p:txBody>
      </p:sp>
    </p:spTree>
    <p:extLst>
      <p:ext uri="{BB962C8B-B14F-4D97-AF65-F5344CB8AC3E}">
        <p14:creationId xmlns:p14="http://schemas.microsoft.com/office/powerpoint/2010/main" val="30417222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Toronto Site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8390449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SF Repeater at USF tower and space furnished by </a:t>
            </a:r>
            <a:r>
              <a:rPr lang="en-US" dirty="0" err="1" smtClean="0"/>
              <a:t>Vantek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8768189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Humboldt Repeater Tower and Space Furnished by </a:t>
            </a:r>
            <a:r>
              <a:rPr lang="en-US" dirty="0" err="1" smtClean="0"/>
              <a:t>Vantek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3951572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Humboldt Repeater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9262771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Turkey Ridge Site Tower and Space Furnished by </a:t>
            </a:r>
            <a:r>
              <a:rPr lang="en-US" dirty="0" err="1" smtClean="0"/>
              <a:t>Vantek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37719320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Turkey Ridge Site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6475676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Turkey Ridge Site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42823806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Wessington Springs Site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9249806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1447800"/>
          </a:xfrm>
        </p:spPr>
        <p:txBody>
          <a:bodyPr>
            <a:normAutofit fontScale="90000"/>
          </a:bodyPr>
          <a:lstStyle/>
          <a:p>
            <a:r>
              <a:rPr lang="en-US" dirty="0" smtClean="0"/>
              <a:t>Wessington Springs Site Owned by SDARC and purchased from the State of SD We Provide Free space for </a:t>
            </a:r>
            <a:r>
              <a:rPr lang="en-US" dirty="0" err="1" smtClean="0"/>
              <a:t>Vantek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2057400"/>
            <a:ext cx="6034617" cy="4525963"/>
          </a:xfrm>
        </p:spPr>
      </p:pic>
    </p:spTree>
    <p:extLst>
      <p:ext uri="{BB962C8B-B14F-4D97-AF65-F5344CB8AC3E}">
        <p14:creationId xmlns:p14="http://schemas.microsoft.com/office/powerpoint/2010/main" val="20383035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Wessington Springs Site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3752338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Radio Amateur Back Up Emergency Communication for Hospitals and Other Agencies</a:t>
            </a:r>
            <a:br>
              <a:rPr lang="en-US"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Today we have wonderful ways of doing communication such as the Internet, cell phones Land line phones and other</a:t>
            </a:r>
          </a:p>
          <a:p>
            <a:r>
              <a:rPr lang="en-US" dirty="0" smtClean="0"/>
              <a:t>Amateur Radio back up emergency communication would be activated if there are no land line or cellular telephones or Internet and likely no commercial power.</a:t>
            </a:r>
          </a:p>
          <a:p>
            <a:r>
              <a:rPr lang="en-US" dirty="0" smtClean="0"/>
              <a:t>In addition to natural disasters there is also EMP, other threats to the nation wide power grid and terrorist activities</a:t>
            </a:r>
          </a:p>
          <a:p>
            <a:r>
              <a:rPr lang="en-US" dirty="0" smtClean="0"/>
              <a:t>We are so used to these things that we really have to stop and think about what that really means if we lose them?</a:t>
            </a:r>
          </a:p>
          <a:p>
            <a:r>
              <a:rPr lang="en-US" dirty="0" smtClean="0"/>
              <a:t>Can it happen?  Of course it can!</a:t>
            </a:r>
          </a:p>
          <a:p>
            <a:pPr marL="0"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583193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Wessington Springs Site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1742848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Crandall Hill Site</a:t>
            </a:r>
            <a:br>
              <a:rPr lang="en-US" dirty="0" smtClean="0"/>
            </a:br>
            <a:r>
              <a:rPr lang="en-US" dirty="0" smtClean="0"/>
              <a:t>Leased by SDARC</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9024765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Crandall Hill Site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6884485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Crandall Hill Site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0761658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Crandall Hill Site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162093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Reliance Site Furnished By</a:t>
            </a:r>
            <a:br>
              <a:rPr lang="en-US" dirty="0" smtClean="0"/>
            </a:br>
            <a:r>
              <a:rPr lang="en-US" dirty="0" err="1" smtClean="0"/>
              <a:t>Vantek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4055435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Reliance Site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2034381"/>
            <a:ext cx="4876800" cy="3657600"/>
          </a:xfrm>
        </p:spPr>
      </p:pic>
    </p:spTree>
    <p:extLst>
      <p:ext uri="{BB962C8B-B14F-4D97-AF65-F5344CB8AC3E}">
        <p14:creationId xmlns:p14="http://schemas.microsoft.com/office/powerpoint/2010/main" val="34518805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Murdo</a:t>
            </a:r>
            <a:r>
              <a:rPr lang="en-US" dirty="0" smtClean="0"/>
              <a:t> Site Furnished by </a:t>
            </a:r>
            <a:r>
              <a:rPr lang="en-US" dirty="0" err="1" smtClean="0"/>
              <a:t>Vantek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186620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Pierre Site by Hughes County EMS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1013" y="1600200"/>
            <a:ext cx="3161974" cy="4525963"/>
          </a:xfrm>
        </p:spPr>
      </p:pic>
    </p:spTree>
    <p:extLst>
      <p:ext uri="{BB962C8B-B14F-4D97-AF65-F5344CB8AC3E}">
        <p14:creationId xmlns:p14="http://schemas.microsoft.com/office/powerpoint/2010/main" val="4795321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Philip Site Leased by SDARC</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497002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Mitchell Area</a:t>
            </a:r>
            <a:br>
              <a:rPr lang="en-US" dirty="0" smtClean="0"/>
            </a:br>
            <a:r>
              <a:rPr lang="en-US" dirty="0" smtClean="0"/>
              <a:t>Amateur Communications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Mitchell VHF Repeater that covers about a 20 mile radius of Mitchell</a:t>
            </a:r>
          </a:p>
          <a:p>
            <a:r>
              <a:rPr lang="en-US" dirty="0" smtClean="0"/>
              <a:t>It has a large AGM Battery bank of 2400 AH and should last about 7 days</a:t>
            </a:r>
          </a:p>
          <a:p>
            <a:r>
              <a:rPr lang="en-US" dirty="0" smtClean="0"/>
              <a:t>It runs on the battery bank all the time and is charged with a smart charger which means if the power goes off it continues to seamlessly work</a:t>
            </a:r>
          </a:p>
          <a:p>
            <a:r>
              <a:rPr lang="en-US" dirty="0" smtClean="0"/>
              <a:t>If the battery bank needs charging in an emergency a small, quiet inverter type generator would power the smart charger</a:t>
            </a:r>
            <a:endParaRPr lang="en-US" dirty="0"/>
          </a:p>
        </p:txBody>
      </p:sp>
    </p:spTree>
    <p:extLst>
      <p:ext uri="{BB962C8B-B14F-4D97-AF65-F5344CB8AC3E}">
        <p14:creationId xmlns:p14="http://schemas.microsoft.com/office/powerpoint/2010/main" val="13071278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Philip Site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1164534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t>
            </a:r>
            <a:r>
              <a:rPr lang="en-US" dirty="0" smtClean="0"/>
              <a:t>erry Peak Site Furnished by Badlands Broadcasting Company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8534795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Terry Peak Site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4440010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Terry Peak Site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3138073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 Link Drills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SD Link has been used for our amateur radio annual October Simulated Emergency Test (SET) for several years.</a:t>
            </a:r>
          </a:p>
          <a:p>
            <a:r>
              <a:rPr lang="en-US" dirty="0" smtClean="0"/>
              <a:t>We have done some drills with a few hospitals and EOC.</a:t>
            </a:r>
            <a:endParaRPr lang="en-US" dirty="0"/>
          </a:p>
          <a:p>
            <a:r>
              <a:rPr lang="en-US" dirty="0" smtClean="0"/>
              <a:t>In addition to voice we have used digital communication</a:t>
            </a:r>
          </a:p>
          <a:p>
            <a:r>
              <a:rPr lang="en-US" dirty="0" smtClean="0"/>
              <a:t>In addition to daily use we perform a weekly operational net to ensure proper operation every Wednesday night.</a:t>
            </a:r>
            <a:endParaRPr lang="en-US" dirty="0"/>
          </a:p>
        </p:txBody>
      </p:sp>
    </p:spTree>
    <p:extLst>
      <p:ext uri="{BB962C8B-B14F-4D97-AF65-F5344CB8AC3E}">
        <p14:creationId xmlns:p14="http://schemas.microsoft.com/office/powerpoint/2010/main" val="952762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0574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974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Needed at Hospital or EOC To Use SD-Link For Emergency Communication</a:t>
            </a:r>
            <a:endParaRPr lang="en-US" dirty="0"/>
          </a:p>
        </p:txBody>
      </p:sp>
      <p:sp>
        <p:nvSpPr>
          <p:cNvPr id="4" name="Content Placeholder 3"/>
          <p:cNvSpPr>
            <a:spLocks noGrp="1"/>
          </p:cNvSpPr>
          <p:nvPr>
            <p:ph idx="1"/>
          </p:nvPr>
        </p:nvSpPr>
        <p:spPr/>
        <p:txBody>
          <a:bodyPr>
            <a:normAutofit fontScale="47500" lnSpcReduction="20000"/>
          </a:bodyPr>
          <a:lstStyle/>
          <a:p>
            <a:r>
              <a:rPr lang="en-US" dirty="0" smtClean="0"/>
              <a:t>Amateur Emergency Team needs access to the hospital  or EOC so ultimately we likely will need some sort of badges and back ground checks so we can get to the hospital in an emergency. </a:t>
            </a:r>
          </a:p>
          <a:p>
            <a:r>
              <a:rPr lang="en-US" dirty="0" smtClean="0"/>
              <a:t>This is met with the SD Credentialing System and we require back ground checks and membership of </a:t>
            </a:r>
            <a:r>
              <a:rPr lang="en-US" dirty="0" err="1" smtClean="0"/>
              <a:t>Serv</a:t>
            </a:r>
            <a:r>
              <a:rPr lang="en-US" dirty="0" smtClean="0"/>
              <a:t> SD.  We have some Emergency Coordinators that have GETS cards.</a:t>
            </a:r>
          </a:p>
          <a:p>
            <a:r>
              <a:rPr lang="en-US" dirty="0" smtClean="0"/>
              <a:t>Amateur Emergency Team can bring their own equipment and computer but it is best to be in place.  The best is an antenna permanently installed at the hospital or EOC or site but a portable antenna that is bought in will work</a:t>
            </a:r>
          </a:p>
          <a:p>
            <a:r>
              <a:rPr lang="en-US" dirty="0" smtClean="0"/>
              <a:t>Amateurs could bring their own battery or a small quiet portable generator.  It might require two batteries that are rotated and charged with a small quiet generator someplace near by if we can’t get a cord from the generator into the operating area. </a:t>
            </a:r>
            <a:r>
              <a:rPr lang="en-US" dirty="0"/>
              <a:t> </a:t>
            </a:r>
            <a:r>
              <a:rPr lang="en-US" dirty="0" smtClean="0"/>
              <a:t> At some hospitals and most EOC we  could have power from their emergency generator</a:t>
            </a:r>
          </a:p>
          <a:p>
            <a:r>
              <a:rPr lang="en-US" dirty="0" smtClean="0"/>
              <a:t>We will need to do drills to determine what is best for sending and receiving information for the hospital  or EOC.  A likely starting point will be “ZIP” drives that can move information between a served  agency or  hospital computer system and our computer.  </a:t>
            </a:r>
          </a:p>
          <a:p>
            <a:r>
              <a:rPr lang="en-US" dirty="0" smtClean="0"/>
              <a:t>We can do ICS messages</a:t>
            </a:r>
          </a:p>
          <a:p>
            <a:endParaRPr lang="en-US" dirty="0" smtClean="0"/>
          </a:p>
          <a:p>
            <a:endParaRPr lang="en-US" dirty="0"/>
          </a:p>
        </p:txBody>
      </p:sp>
    </p:spTree>
    <p:extLst>
      <p:ext uri="{BB962C8B-B14F-4D97-AF65-F5344CB8AC3E}">
        <p14:creationId xmlns:p14="http://schemas.microsoft.com/office/powerpoint/2010/main" val="497475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477962"/>
          </a:xfrm>
        </p:spPr>
        <p:txBody>
          <a:bodyPr>
            <a:normAutofit fontScale="90000"/>
          </a:bodyPr>
          <a:lstStyle/>
          <a:p>
            <a:r>
              <a:rPr lang="en-US" dirty="0" smtClean="0"/>
              <a:t>Accomplishing Emergency Communications for Hospitals and SD DOH</a:t>
            </a:r>
            <a:endParaRPr lang="en-US" dirty="0"/>
          </a:p>
        </p:txBody>
      </p:sp>
      <p:sp>
        <p:nvSpPr>
          <p:cNvPr id="3" name="Content Placeholder 2"/>
          <p:cNvSpPr>
            <a:spLocks noGrp="1"/>
          </p:cNvSpPr>
          <p:nvPr>
            <p:ph idx="1"/>
          </p:nvPr>
        </p:nvSpPr>
        <p:spPr>
          <a:xfrm>
            <a:off x="457200" y="2057400"/>
            <a:ext cx="8229600" cy="4525963"/>
          </a:xfrm>
        </p:spPr>
        <p:txBody>
          <a:bodyPr>
            <a:normAutofit fontScale="55000" lnSpcReduction="20000"/>
          </a:bodyPr>
          <a:lstStyle/>
          <a:p>
            <a:r>
              <a:rPr lang="en-US" dirty="0" smtClean="0"/>
              <a:t>Can send messages to SD DOH or EOC in Pierre. In Pierre we have gotten messages back and forth to the EOC during drills.  We will need to work out getting the messages back and forth between the EOC at Pierre and SD DOH.  A portable amateur set up at SD DOH might be a good answer.</a:t>
            </a:r>
          </a:p>
          <a:p>
            <a:r>
              <a:rPr lang="en-US" dirty="0" smtClean="0"/>
              <a:t>We can send messages between hospitals or EOC where other amateur teams are located</a:t>
            </a:r>
          </a:p>
          <a:p>
            <a:r>
              <a:rPr lang="en-US" dirty="0" smtClean="0"/>
              <a:t>We can send message  back and forth to a portable station at an emergency location</a:t>
            </a:r>
          </a:p>
          <a:p>
            <a:r>
              <a:rPr lang="en-US" dirty="0" smtClean="0"/>
              <a:t>Need a mechanism to activate amateurs since all normal means may not exist. Most amateur teams could communicate using their local repeater on emergency power.  We do participate in GETS where we get telephone priority but there may be no telephones of any type. We also participate in SERVSD but again this won’t help if the Internet and telephones are down.</a:t>
            </a:r>
          </a:p>
          <a:p>
            <a:r>
              <a:rPr lang="en-US" dirty="0" smtClean="0"/>
              <a:t>Having someone walk or drive to an amateur on the call up list to notify them of the need to activate.  In the case of the Queen of Peace hospital we have 3 amateurs on our team within a short walking distance of the Hospital.</a:t>
            </a:r>
            <a:endParaRPr lang="en-US" dirty="0"/>
          </a:p>
        </p:txBody>
      </p:sp>
    </p:spTree>
    <p:extLst>
      <p:ext uri="{BB962C8B-B14F-4D97-AF65-F5344CB8AC3E}">
        <p14:creationId xmlns:p14="http://schemas.microsoft.com/office/powerpoint/2010/main" val="97841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SD Repeaters Systems In Addition to the SD Link</a:t>
            </a:r>
            <a:endParaRPr lang="en-US" dirty="0"/>
          </a:p>
        </p:txBody>
      </p:sp>
      <p:sp>
        <p:nvSpPr>
          <p:cNvPr id="3" name="Content Placeholder 2"/>
          <p:cNvSpPr>
            <a:spLocks noGrp="1"/>
          </p:cNvSpPr>
          <p:nvPr>
            <p:ph idx="1"/>
          </p:nvPr>
        </p:nvSpPr>
        <p:spPr/>
        <p:txBody>
          <a:bodyPr/>
          <a:lstStyle/>
          <a:p>
            <a:r>
              <a:rPr lang="en-US" dirty="0" smtClean="0"/>
              <a:t>Prairie Dog ARC linked system covers southeastern SD with sites at Norwegian Hill SW of Springfield SD, Yankton and Vermillion</a:t>
            </a:r>
          </a:p>
          <a:p>
            <a:r>
              <a:rPr lang="en-US" dirty="0" smtClean="0"/>
              <a:t>It could be tied to or relayed to the SD-Link if need be</a:t>
            </a:r>
            <a:endParaRPr lang="en-US" dirty="0"/>
          </a:p>
        </p:txBody>
      </p:sp>
    </p:spTree>
    <p:extLst>
      <p:ext uri="{BB962C8B-B14F-4D97-AF65-F5344CB8AC3E}">
        <p14:creationId xmlns:p14="http://schemas.microsoft.com/office/powerpoint/2010/main" val="17124177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GLARA System	</a:t>
            </a:r>
            <a:endParaRPr lang="en-US" dirty="0"/>
          </a:p>
        </p:txBody>
      </p:sp>
      <p:sp>
        <p:nvSpPr>
          <p:cNvPr id="3" name="Content Placeholder 2"/>
          <p:cNvSpPr>
            <a:spLocks noGrp="1"/>
          </p:cNvSpPr>
          <p:nvPr>
            <p:ph idx="1"/>
          </p:nvPr>
        </p:nvSpPr>
        <p:spPr/>
        <p:txBody>
          <a:bodyPr/>
          <a:lstStyle/>
          <a:p>
            <a:r>
              <a:rPr lang="en-US" dirty="0" smtClean="0"/>
              <a:t>Covers Northern South Dakota with linked sites at Mobridge, </a:t>
            </a:r>
            <a:r>
              <a:rPr lang="en-US" dirty="0" err="1" smtClean="0"/>
              <a:t>Bowdle</a:t>
            </a:r>
            <a:r>
              <a:rPr lang="en-US" dirty="0" smtClean="0"/>
              <a:t>, Forbes ND, Bath and Pierpont.  It could be tied or relayed to the SD-Link</a:t>
            </a:r>
            <a:endParaRPr lang="en-US" dirty="0"/>
          </a:p>
        </p:txBody>
      </p:sp>
    </p:spTree>
    <p:extLst>
      <p:ext uri="{BB962C8B-B14F-4D97-AF65-F5344CB8AC3E}">
        <p14:creationId xmlns:p14="http://schemas.microsoft.com/office/powerpoint/2010/main" val="630381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Mitchell Area Amateur Communications</a:t>
            </a:r>
            <a:endParaRPr lang="en-US" dirty="0"/>
          </a:p>
        </p:txBody>
      </p:sp>
      <p:sp>
        <p:nvSpPr>
          <p:cNvPr id="3" name="Content Placeholder 2"/>
          <p:cNvSpPr>
            <a:spLocks noGrp="1"/>
          </p:cNvSpPr>
          <p:nvPr>
            <p:ph idx="1"/>
          </p:nvPr>
        </p:nvSpPr>
        <p:spPr/>
        <p:txBody>
          <a:bodyPr>
            <a:normAutofit fontScale="92500"/>
          </a:bodyPr>
          <a:lstStyle/>
          <a:p>
            <a:r>
              <a:rPr lang="en-US" dirty="0" smtClean="0"/>
              <a:t>The Mitchell area can access the SD-Link which is 12 sites that cover most of the state.</a:t>
            </a:r>
          </a:p>
          <a:p>
            <a:r>
              <a:rPr lang="en-US" dirty="0" smtClean="0"/>
              <a:t>Can access the remote at Wessington Springs which covers all of East River as well as Pierre and to Rapid City</a:t>
            </a:r>
          </a:p>
          <a:p>
            <a:r>
              <a:rPr lang="en-US" dirty="0" smtClean="0"/>
              <a:t>Several amateurs in the Mitchell area with emergency power using HF  can send and receive messages via e-mail using RF or can pass traffic to out of state agencies or federal agencies</a:t>
            </a:r>
            <a:endParaRPr lang="en-US" dirty="0"/>
          </a:p>
        </p:txBody>
      </p:sp>
    </p:spTree>
    <p:extLst>
      <p:ext uri="{BB962C8B-B14F-4D97-AF65-F5344CB8AC3E}">
        <p14:creationId xmlns:p14="http://schemas.microsoft.com/office/powerpoint/2010/main" val="3163140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Black Hills Repeater System	</a:t>
            </a:r>
            <a:endParaRPr lang="en-US" dirty="0"/>
          </a:p>
        </p:txBody>
      </p:sp>
      <p:sp>
        <p:nvSpPr>
          <p:cNvPr id="3" name="Content Placeholder 2"/>
          <p:cNvSpPr>
            <a:spLocks noGrp="1"/>
          </p:cNvSpPr>
          <p:nvPr>
            <p:ph idx="1"/>
          </p:nvPr>
        </p:nvSpPr>
        <p:spPr/>
        <p:txBody>
          <a:bodyPr/>
          <a:lstStyle/>
          <a:p>
            <a:r>
              <a:rPr lang="en-US" dirty="0" smtClean="0"/>
              <a:t>Linked sites at Terry Peak, Rapid City and Bear Mountain.  It is tied to the SD-Link on a weekly basis at 9 pm every Wednesday night and used for our state wide emergency readiness net.</a:t>
            </a:r>
            <a:endParaRPr lang="en-US" dirty="0"/>
          </a:p>
        </p:txBody>
      </p:sp>
    </p:spTree>
    <p:extLst>
      <p:ext uri="{BB962C8B-B14F-4D97-AF65-F5344CB8AC3E}">
        <p14:creationId xmlns:p14="http://schemas.microsoft.com/office/powerpoint/2010/main" val="4445865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 alone and Linked repeaters in SD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4840482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SD Stand Alone Repeaters</a:t>
            </a:r>
            <a:br>
              <a:rPr lang="en-US" dirty="0" smtClean="0"/>
            </a:br>
            <a:r>
              <a:rPr lang="en-US" dirty="0" smtClean="0"/>
              <a:t>        with Battery Power		</a:t>
            </a:r>
            <a:endParaRPr lang="en-US" dirty="0"/>
          </a:p>
        </p:txBody>
      </p:sp>
      <p:sp>
        <p:nvSpPr>
          <p:cNvPr id="3" name="Content Placeholder 2"/>
          <p:cNvSpPr>
            <a:spLocks noGrp="1"/>
          </p:cNvSpPr>
          <p:nvPr>
            <p:ph idx="1"/>
          </p:nvPr>
        </p:nvSpPr>
        <p:spPr/>
        <p:txBody>
          <a:bodyPr>
            <a:normAutofit lnSpcReduction="10000"/>
          </a:bodyPr>
          <a:lstStyle/>
          <a:p>
            <a:r>
              <a:rPr lang="en-US" dirty="0" smtClean="0"/>
              <a:t>Sisseton</a:t>
            </a:r>
          </a:p>
          <a:p>
            <a:r>
              <a:rPr lang="en-US" dirty="0" smtClean="0"/>
              <a:t>Watertown</a:t>
            </a:r>
          </a:p>
          <a:p>
            <a:r>
              <a:rPr lang="en-US" dirty="0" smtClean="0"/>
              <a:t>Brookings</a:t>
            </a:r>
          </a:p>
          <a:p>
            <a:r>
              <a:rPr lang="en-US" dirty="0" smtClean="0"/>
              <a:t>Flandreau</a:t>
            </a:r>
          </a:p>
          <a:p>
            <a:r>
              <a:rPr lang="en-US" dirty="0" smtClean="0"/>
              <a:t>Sioux Falls</a:t>
            </a:r>
          </a:p>
          <a:p>
            <a:r>
              <a:rPr lang="en-US" dirty="0" smtClean="0"/>
              <a:t>Mitchell</a:t>
            </a:r>
          </a:p>
          <a:p>
            <a:r>
              <a:rPr lang="en-US" dirty="0" smtClean="0"/>
              <a:t>Huron</a:t>
            </a:r>
          </a:p>
          <a:p>
            <a:r>
              <a:rPr lang="en-US" dirty="0" smtClean="0"/>
              <a:t>Aberdeen</a:t>
            </a:r>
          </a:p>
          <a:p>
            <a:endParaRPr lang="en-US" dirty="0"/>
          </a:p>
        </p:txBody>
      </p:sp>
    </p:spTree>
    <p:extLst>
      <p:ext uri="{BB962C8B-B14F-4D97-AF65-F5344CB8AC3E}">
        <p14:creationId xmlns:p14="http://schemas.microsoft.com/office/powerpoint/2010/main" val="5466634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Other SD Repeaters</a:t>
            </a:r>
            <a:endParaRPr lang="en-US" dirty="0"/>
          </a:p>
        </p:txBody>
      </p:sp>
      <p:sp>
        <p:nvSpPr>
          <p:cNvPr id="3" name="Content Placeholder 2"/>
          <p:cNvSpPr>
            <a:spLocks noGrp="1"/>
          </p:cNvSpPr>
          <p:nvPr>
            <p:ph idx="1"/>
          </p:nvPr>
        </p:nvSpPr>
        <p:spPr/>
        <p:txBody>
          <a:bodyPr/>
          <a:lstStyle/>
          <a:p>
            <a:r>
              <a:rPr lang="en-US" dirty="0" smtClean="0"/>
              <a:t>Redfield</a:t>
            </a:r>
          </a:p>
          <a:p>
            <a:r>
              <a:rPr lang="en-US" dirty="0" smtClean="0"/>
              <a:t>Pierre</a:t>
            </a:r>
          </a:p>
          <a:p>
            <a:r>
              <a:rPr lang="en-US" dirty="0" smtClean="0"/>
              <a:t>Mt. Coolidge</a:t>
            </a:r>
          </a:p>
          <a:p>
            <a:r>
              <a:rPr lang="en-US" dirty="0" smtClean="0"/>
              <a:t>Hot Springs</a:t>
            </a:r>
          </a:p>
          <a:p>
            <a:endParaRPr lang="en-US" dirty="0"/>
          </a:p>
        </p:txBody>
      </p:sp>
    </p:spTree>
    <p:extLst>
      <p:ext uri="{BB962C8B-B14F-4D97-AF65-F5344CB8AC3E}">
        <p14:creationId xmlns:p14="http://schemas.microsoft.com/office/powerpoint/2010/main" val="9324624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Stand Alone Repeaters	</a:t>
            </a:r>
            <a:endParaRPr lang="en-US" dirty="0"/>
          </a:p>
        </p:txBody>
      </p:sp>
      <p:sp>
        <p:nvSpPr>
          <p:cNvPr id="3" name="Content Placeholder 2"/>
          <p:cNvSpPr>
            <a:spLocks noGrp="1"/>
          </p:cNvSpPr>
          <p:nvPr>
            <p:ph idx="1"/>
          </p:nvPr>
        </p:nvSpPr>
        <p:spPr/>
        <p:txBody>
          <a:bodyPr/>
          <a:lstStyle/>
          <a:p>
            <a:r>
              <a:rPr lang="en-US" dirty="0" smtClean="0"/>
              <a:t>They can be used for local communication, typically about 20-30 miles</a:t>
            </a:r>
          </a:p>
          <a:p>
            <a:r>
              <a:rPr lang="en-US" dirty="0" smtClean="0"/>
              <a:t>They can be used to relay to the linked systems</a:t>
            </a:r>
          </a:p>
          <a:p>
            <a:endParaRPr lang="en-US" dirty="0"/>
          </a:p>
        </p:txBody>
      </p:sp>
    </p:spTree>
    <p:extLst>
      <p:ext uri="{BB962C8B-B14F-4D97-AF65-F5344CB8AC3E}">
        <p14:creationId xmlns:p14="http://schemas.microsoft.com/office/powerpoint/2010/main" val="11940035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SDARC Wessington Spring Remote</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The SDARC board of directors decided in 2015 to set up a remotely controlled amateur station at WS.</a:t>
            </a:r>
          </a:p>
          <a:p>
            <a:r>
              <a:rPr lang="en-US" dirty="0" smtClean="0"/>
              <a:t>As of this summer 2017 it has become operational but we are still using an Internet interface; we need to complete our UHF radio interface to operate the remote because we need to be able to use the remote in the event that the Internet is down during an emergency.  From a communications stand point it is not likely a communications emergency if the Internet is working.</a:t>
            </a:r>
          </a:p>
          <a:p>
            <a:r>
              <a:rPr lang="en-US" dirty="0" smtClean="0">
                <a:solidFill>
                  <a:srgbClr val="C00000"/>
                </a:solidFill>
              </a:rPr>
              <a:t>The purpose of the SDARC Wessington Springs remote is to serve as a dual system with the  SDARC SD-Link to insure that emergency communications will still be available if one or the other system should fail.  If both work it will increase the amount of traffic (messages) we can handle. They are totally independent of each other.</a:t>
            </a:r>
          </a:p>
          <a:p>
            <a:r>
              <a:rPr lang="en-US" dirty="0" smtClean="0"/>
              <a:t>SDARC owns the WS site, it covers all of east river, some west river and connects to RC Radar Hill remote to communicate with the Black Hills</a:t>
            </a:r>
          </a:p>
          <a:p>
            <a:pPr marL="0" indent="0">
              <a:buNone/>
            </a:pPr>
            <a:endParaRPr lang="en-US" dirty="0"/>
          </a:p>
        </p:txBody>
      </p:sp>
    </p:spTree>
    <p:extLst>
      <p:ext uri="{BB962C8B-B14F-4D97-AF65-F5344CB8AC3E}">
        <p14:creationId xmlns:p14="http://schemas.microsoft.com/office/powerpoint/2010/main" val="5459061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Wessington Springs Remote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6583484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Wessington Springs Remote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9771059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Wessington Springs Remote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5051392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Wessington Springs Remote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3520796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Mitchell Area Amateur Communications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Our Mitchell area amateur communications team so far consists of 12 members.</a:t>
            </a:r>
          </a:p>
          <a:p>
            <a:r>
              <a:rPr lang="en-US" dirty="0" smtClean="0"/>
              <a:t>They have had training in emergency digital communications and will continue practicing using the local Mitchell Repeater as will as the SD-Link for state wide communications.</a:t>
            </a:r>
          </a:p>
          <a:p>
            <a:r>
              <a:rPr lang="en-US" dirty="0" smtClean="0"/>
              <a:t>Some of them are already  using the Wessington Springs Remote</a:t>
            </a:r>
          </a:p>
          <a:p>
            <a:r>
              <a:rPr lang="en-US" dirty="0" smtClean="0"/>
              <a:t>The all have or are getting SD Credentialing Cards, have a back ground check and belong to </a:t>
            </a:r>
            <a:r>
              <a:rPr lang="en-US" dirty="0" err="1" smtClean="0"/>
              <a:t>Serv</a:t>
            </a:r>
            <a:r>
              <a:rPr lang="en-US" dirty="0" smtClean="0"/>
              <a:t> SD</a:t>
            </a:r>
          </a:p>
          <a:p>
            <a:r>
              <a:rPr lang="en-US" dirty="0" smtClean="0"/>
              <a:t>They are working with the Queen of Peace Hospital to provide back up emergency communications.</a:t>
            </a:r>
          </a:p>
          <a:p>
            <a:r>
              <a:rPr lang="en-US" dirty="0" smtClean="0"/>
              <a:t>We hope to work with other agencies in the area</a:t>
            </a:r>
          </a:p>
          <a:p>
            <a:endParaRPr lang="en-US" dirty="0"/>
          </a:p>
        </p:txBody>
      </p:sp>
    </p:spTree>
    <p:extLst>
      <p:ext uri="{BB962C8B-B14F-4D97-AF65-F5344CB8AC3E}">
        <p14:creationId xmlns:p14="http://schemas.microsoft.com/office/powerpoint/2010/main" val="10872389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Wessington Spring Remote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658943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Wessington Springs Remote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513306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Wessington Springs Remote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7137451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Wessington Springs Remote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41262759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Best frequency for emergency communications in SD is 144 </a:t>
            </a:r>
            <a:r>
              <a:rPr lang="en-US" dirty="0" err="1" smtClean="0"/>
              <a:t>mhz</a:t>
            </a:r>
            <a:r>
              <a:rPr lang="en-US" dirty="0" smtClean="0"/>
              <a:t> (2 meters) as it has very little atmospheric static.  It is not affected by solar storms.  It is the most constant frequency for communication the year around day and night.  This would be a VHF frequency</a:t>
            </a:r>
          </a:p>
          <a:p>
            <a:r>
              <a:rPr lang="en-US" dirty="0" smtClean="0"/>
              <a:t>The antenna size is reasonable</a:t>
            </a:r>
          </a:p>
          <a:p>
            <a:r>
              <a:rPr lang="en-US" dirty="0" smtClean="0"/>
              <a:t>The equipment size is reasonable</a:t>
            </a:r>
          </a:p>
          <a:p>
            <a:r>
              <a:rPr lang="en-US" dirty="0" smtClean="0"/>
              <a:t>The equipment is quite portable</a:t>
            </a:r>
          </a:p>
          <a:p>
            <a:r>
              <a:rPr lang="en-US" dirty="0" smtClean="0"/>
              <a:t>We have HF radio for long distance and accessing the Internet several states away via </a:t>
            </a:r>
            <a:r>
              <a:rPr lang="en-US" dirty="0" err="1" smtClean="0"/>
              <a:t>Winlink</a:t>
            </a:r>
            <a:r>
              <a:rPr lang="en-US" dirty="0" smtClean="0"/>
              <a:t> </a:t>
            </a:r>
          </a:p>
          <a:p>
            <a:r>
              <a:rPr lang="en-US" dirty="0" smtClean="0"/>
              <a:t>Digital can transmit about 2- 3 pages of typed information in about 3 minutes so the speed is faster than you can type.  However we don’t have the band width that we have on the Internet so obviously the speed is much less.</a:t>
            </a:r>
          </a:p>
          <a:p>
            <a:r>
              <a:rPr lang="en-US" dirty="0" smtClean="0"/>
              <a:t>We can not do meaningful pictures and only limited spread sheets or data base files. What we can do are messages using text.  We can do Incident Command System (ICS) messages. As mentioned we do error checking.  In </a:t>
            </a:r>
            <a:r>
              <a:rPr lang="en-US" dirty="0" err="1" smtClean="0"/>
              <a:t>addtion</a:t>
            </a:r>
            <a:r>
              <a:rPr lang="en-US" dirty="0" smtClean="0"/>
              <a:t> to ICS messages we have software to handle all sorts of digital emergency messages and responses.  This is where drills become very important where we can work out what will work for hospitals and will work for us.</a:t>
            </a:r>
          </a:p>
          <a:p>
            <a:r>
              <a:rPr lang="en-US" dirty="0" smtClean="0"/>
              <a:t>Digital is quite secure and virtually no one would be decoding it other than the stations involved.</a:t>
            </a:r>
          </a:p>
          <a:p>
            <a:r>
              <a:rPr lang="en-US" dirty="0" smtClean="0"/>
              <a:t>We would use voice to coordinate</a:t>
            </a:r>
            <a:br>
              <a:rPr lang="en-US" dirty="0" smtClean="0"/>
            </a:br>
            <a:endParaRPr lang="en-US" dirty="0"/>
          </a:p>
        </p:txBody>
      </p:sp>
    </p:spTree>
    <p:extLst>
      <p:ext uri="{BB962C8B-B14F-4D97-AF65-F5344CB8AC3E}">
        <p14:creationId xmlns:p14="http://schemas.microsoft.com/office/powerpoint/2010/main" val="8549152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 to use WS Remote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0000" y="2339181"/>
            <a:ext cx="4064000" cy="3048000"/>
          </a:xfrm>
        </p:spPr>
      </p:pic>
    </p:spTree>
    <p:extLst>
      <p:ext uri="{BB962C8B-B14F-4D97-AF65-F5344CB8AC3E}">
        <p14:creationId xmlns:p14="http://schemas.microsoft.com/office/powerpoint/2010/main" val="1879180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Equipment Needed </a:t>
            </a:r>
            <a:br>
              <a:rPr lang="en-US" dirty="0" smtClean="0"/>
            </a:br>
            <a:r>
              <a:rPr lang="en-US" dirty="0" smtClean="0"/>
              <a:t>To Use Wessington Springs Remote</a:t>
            </a:r>
            <a:endParaRPr lang="en-US" dirty="0"/>
          </a:p>
        </p:txBody>
      </p:sp>
      <p:sp>
        <p:nvSpPr>
          <p:cNvPr id="3" name="Content Placeholder 2"/>
          <p:cNvSpPr>
            <a:spLocks noGrp="1"/>
          </p:cNvSpPr>
          <p:nvPr>
            <p:ph idx="1"/>
          </p:nvPr>
        </p:nvSpPr>
        <p:spPr/>
        <p:txBody>
          <a:bodyPr>
            <a:normAutofit lnSpcReduction="10000"/>
          </a:bodyPr>
          <a:lstStyle/>
          <a:p>
            <a:r>
              <a:rPr lang="en-US" dirty="0" smtClean="0"/>
              <a:t>The equipment would be furnished by our crews</a:t>
            </a:r>
          </a:p>
          <a:p>
            <a:r>
              <a:rPr lang="en-US" dirty="0" smtClean="0"/>
              <a:t>Our crew would provide a battery or small, quiet portable generator</a:t>
            </a:r>
          </a:p>
          <a:p>
            <a:r>
              <a:rPr lang="en-US" dirty="0" smtClean="0"/>
              <a:t>The preferred would be a permanent antenna on the hospital, EOC or other served agency.</a:t>
            </a:r>
          </a:p>
          <a:p>
            <a:r>
              <a:rPr lang="en-US" dirty="0" smtClean="0"/>
              <a:t>When a permanent antenna is not possible our crew would have to bring in a portable antenna.</a:t>
            </a:r>
          </a:p>
          <a:p>
            <a:endParaRPr lang="en-US" dirty="0"/>
          </a:p>
        </p:txBody>
      </p:sp>
    </p:spTree>
    <p:extLst>
      <p:ext uri="{BB962C8B-B14F-4D97-AF65-F5344CB8AC3E}">
        <p14:creationId xmlns:p14="http://schemas.microsoft.com/office/powerpoint/2010/main" val="15197505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Portable set ups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4963538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Antenna to work Stand Alone Repeaters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9215248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Portable Equipment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4600344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Drills are Needed</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To really be effective we need to do drills simulating no Internet, cell phones, land lines or commercial power and still communicate.</a:t>
            </a:r>
          </a:p>
          <a:p>
            <a:r>
              <a:rPr lang="en-US" dirty="0" smtClean="0"/>
              <a:t>Amateur Radio back up emergency communication would use voice and digital. </a:t>
            </a:r>
          </a:p>
          <a:p>
            <a:r>
              <a:rPr lang="en-US" dirty="0" smtClean="0"/>
              <a:t>Digital is quite secure and is not readily copied by the public</a:t>
            </a:r>
          </a:p>
          <a:p>
            <a:r>
              <a:rPr lang="en-US" dirty="0" smtClean="0"/>
              <a:t>Our digital messaging system has error checking so we can tell if what is received is what was sent</a:t>
            </a:r>
          </a:p>
          <a:p>
            <a:r>
              <a:rPr lang="en-US" dirty="0" smtClean="0"/>
              <a:t>I am not aware of any one other than amateurs that can do digital if the Internet, fiber and phones are down.  We use RF/ Radio</a:t>
            </a:r>
          </a:p>
          <a:p>
            <a:r>
              <a:rPr lang="en-US" dirty="0" smtClean="0"/>
              <a:t>Drills will help us recruit and train more amateurs to be able to provide this public service to a greater extent.</a:t>
            </a:r>
          </a:p>
          <a:p>
            <a:r>
              <a:rPr lang="en-US" dirty="0"/>
              <a:t>Obviously the reason hospitals are interested in emergency back up communications is first and foremost their patients health and welfare.  Today it is especially timely given the new US Centers for Medicare &amp; Medicaid Services (CMS) rules become effective today November 15, 2017.   A part of those rules basically mandates hospitals have an Emergency Communications Plan. </a:t>
            </a:r>
          </a:p>
          <a:p>
            <a:endParaRPr lang="en-US" dirty="0"/>
          </a:p>
          <a:p>
            <a:r>
              <a:rPr lang="en-US" dirty="0"/>
              <a:t>Also there is the 2004 Joint Committee for Health care Organization for accreditation which required Emergency Communications Plans and annual drills for accreditation. </a:t>
            </a:r>
          </a:p>
          <a:p>
            <a:pPr marL="0" indent="0">
              <a:buNone/>
            </a:pPr>
            <a:endParaRPr lang="en-US" dirty="0"/>
          </a:p>
        </p:txBody>
      </p:sp>
    </p:spTree>
    <p:extLst>
      <p:ext uri="{BB962C8B-B14F-4D97-AF65-F5344CB8AC3E}">
        <p14:creationId xmlns:p14="http://schemas.microsoft.com/office/powerpoint/2010/main" val="2150535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Portable Equipment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5902453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Portable Equipment we have for a really tough spot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6699894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Portable tower Tyndall City Park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2054317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WHEN ALL ELSE FAILS AMATEUR RADIO</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Why is this true?</a:t>
            </a:r>
          </a:p>
          <a:p>
            <a:r>
              <a:rPr lang="en-US" dirty="0" smtClean="0"/>
              <a:t>We have different frequencies to use that work depending on the distance needed</a:t>
            </a:r>
          </a:p>
          <a:p>
            <a:r>
              <a:rPr lang="en-US" dirty="0" smtClean="0"/>
              <a:t>We have lots of modes such as SSB, FM and digital</a:t>
            </a:r>
          </a:p>
          <a:p>
            <a:r>
              <a:rPr lang="en-US" dirty="0" smtClean="0"/>
              <a:t>We have lots of practice setting up in the field/portable, </a:t>
            </a:r>
            <a:r>
              <a:rPr lang="en-US" dirty="0" err="1" smtClean="0"/>
              <a:t>ie</a:t>
            </a:r>
            <a:r>
              <a:rPr lang="en-US" dirty="0" smtClean="0"/>
              <a:t> our annual Field Day in June</a:t>
            </a:r>
          </a:p>
          <a:p>
            <a:r>
              <a:rPr lang="en-US" dirty="0" smtClean="0"/>
              <a:t>We have lots of redundancy and back up equipment and we know how to do all facets of providing communication, </a:t>
            </a:r>
            <a:r>
              <a:rPr lang="en-US" dirty="0" err="1" smtClean="0"/>
              <a:t>ie</a:t>
            </a:r>
            <a:r>
              <a:rPr lang="en-US" dirty="0" smtClean="0"/>
              <a:t> operators, equipment, antenna’s, knowledge on what frequencies and modes to use, technical knowledge to fix things, etc.</a:t>
            </a:r>
            <a:endParaRPr lang="en-US" dirty="0"/>
          </a:p>
        </p:txBody>
      </p:sp>
    </p:spTree>
    <p:extLst>
      <p:ext uri="{BB962C8B-B14F-4D97-AF65-F5344CB8AC3E}">
        <p14:creationId xmlns:p14="http://schemas.microsoft.com/office/powerpoint/2010/main" val="2016863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706223319"/>
              </p:ext>
            </p:extLst>
          </p:nvPr>
        </p:nvGraphicFramePr>
        <p:xfrm>
          <a:off x="1828800" y="1371600"/>
          <a:ext cx="5486400" cy="4114800"/>
        </p:xfrm>
        <a:graphic>
          <a:graphicData uri="http://schemas.openxmlformats.org/presentationml/2006/ole">
            <mc:AlternateContent xmlns:mc="http://schemas.openxmlformats.org/markup-compatibility/2006">
              <mc:Choice xmlns:v="urn:schemas-microsoft-com:vml" Requires="v">
                <p:oleObj spid="_x0000_s1060" name="Acrobat Document" r:id="rId3" imgW="5486292" imgH="4114800" progId="AcroExch.Document.DC">
                  <p:embed/>
                </p:oleObj>
              </mc:Choice>
              <mc:Fallback>
                <p:oleObj name="Acrobat Document" r:id="rId3" imgW="5486292" imgH="4114800" progId="AcroExch.Document.DC">
                  <p:embed/>
                  <p:pic>
                    <p:nvPicPr>
                      <p:cNvPr id="0" name=""/>
                      <p:cNvPicPr/>
                      <p:nvPr/>
                    </p:nvPicPr>
                    <p:blipFill>
                      <a:blip r:embed="rId4"/>
                      <a:stretch>
                        <a:fillRect/>
                      </a:stretch>
                    </p:blipFill>
                    <p:spPr>
                      <a:xfrm>
                        <a:off x="1828800" y="1371600"/>
                        <a:ext cx="5486400" cy="4114800"/>
                      </a:xfrm>
                      <a:prstGeom prst="rect">
                        <a:avLst/>
                      </a:prstGeom>
                    </p:spPr>
                  </p:pic>
                </p:oleObj>
              </mc:Fallback>
            </mc:AlternateContent>
          </a:graphicData>
        </a:graphic>
      </p:graphicFrame>
    </p:spTree>
    <p:extLst>
      <p:ext uri="{BB962C8B-B14F-4D97-AF65-F5344CB8AC3E}">
        <p14:creationId xmlns:p14="http://schemas.microsoft.com/office/powerpoint/2010/main" val="21898803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we Can Not Do Right Now</a:t>
            </a:r>
            <a:r>
              <a:rPr lang="en-US" dirty="0"/>
              <a:t>	</a:t>
            </a:r>
            <a:r>
              <a:rPr lang="en-US" dirty="0" smtClean="0"/>
              <a:t>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We are limited in manpower so right now we can not do all the hospitals in the state at once.  We have about 100 amateurs right now that are part of our SD Amateur Radio Emergency Service. We have a lack of trained operators to do digital but we are working on that</a:t>
            </a:r>
          </a:p>
          <a:p>
            <a:r>
              <a:rPr lang="en-US" dirty="0" smtClean="0"/>
              <a:t>We have a number of towns that have no amateurs so we would have to bring in a crew.</a:t>
            </a:r>
          </a:p>
          <a:p>
            <a:r>
              <a:rPr lang="en-US" dirty="0" smtClean="0"/>
              <a:t>We are hoping having drills and actually  being a part of a plan will help us with recruiting</a:t>
            </a:r>
          </a:p>
          <a:p>
            <a:endParaRPr lang="en-US" dirty="0"/>
          </a:p>
          <a:p>
            <a:endParaRPr lang="en-US" dirty="0" smtClean="0"/>
          </a:p>
          <a:p>
            <a:endParaRPr lang="en-US" dirty="0"/>
          </a:p>
        </p:txBody>
      </p:sp>
    </p:spTree>
    <p:extLst>
      <p:ext uri="{BB962C8B-B14F-4D97-AF65-F5344CB8AC3E}">
        <p14:creationId xmlns:p14="http://schemas.microsoft.com/office/powerpoint/2010/main" val="39451881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	</a:t>
            </a:r>
            <a:endParaRPr lang="en-US" dirty="0"/>
          </a:p>
        </p:txBody>
      </p:sp>
      <p:sp>
        <p:nvSpPr>
          <p:cNvPr id="3" name="Content Placeholder 2"/>
          <p:cNvSpPr>
            <a:spLocks noGrp="1"/>
          </p:cNvSpPr>
          <p:nvPr>
            <p:ph idx="1"/>
          </p:nvPr>
        </p:nvSpPr>
        <p:spPr/>
        <p:txBody>
          <a:bodyPr/>
          <a:lstStyle/>
          <a:p>
            <a:r>
              <a:rPr lang="en-US" dirty="0" smtClean="0"/>
              <a:t>Here is my card</a:t>
            </a:r>
          </a:p>
          <a:p>
            <a:r>
              <a:rPr lang="en-US" dirty="0" smtClean="0"/>
              <a:t>Davison Amateur Radio Emergency Coordinator is Rand KG5KZF and he or others will be at this meeting each month so we are easy to contact.</a:t>
            </a:r>
          </a:p>
        </p:txBody>
      </p:sp>
    </p:spTree>
    <p:extLst>
      <p:ext uri="{BB962C8B-B14F-4D97-AF65-F5344CB8AC3E}">
        <p14:creationId xmlns:p14="http://schemas.microsoft.com/office/powerpoint/2010/main" val="1442940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Good and the Not So Good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We don’t have the bandwidth like we are used to on the Internet so over the radio we can not do full  pictures or graphic’s and only very limited data bases and spread sheets.</a:t>
            </a:r>
          </a:p>
          <a:p>
            <a:r>
              <a:rPr lang="en-US" dirty="0" smtClean="0"/>
              <a:t>We can do text messages roughly at the rate of 100 words per minute so for most faster than you can type.  As I said we can do error checking</a:t>
            </a:r>
          </a:p>
          <a:p>
            <a:r>
              <a:rPr lang="en-US" dirty="0" smtClean="0"/>
              <a:t>We have limited man power.  We think we can improve this with drills which make it a lot easier to recruit and have participation in training if we are really a part of a plan and are doing drills</a:t>
            </a:r>
            <a:endParaRPr lang="en-US" dirty="0"/>
          </a:p>
        </p:txBody>
      </p:sp>
    </p:spTree>
    <p:extLst>
      <p:ext uri="{BB962C8B-B14F-4D97-AF65-F5344CB8AC3E}">
        <p14:creationId xmlns:p14="http://schemas.microsoft.com/office/powerpoint/2010/main" val="3787482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SDARC </a:t>
            </a:r>
            <a:br>
              <a:rPr lang="en-US" dirty="0" smtClean="0"/>
            </a:br>
            <a:endParaRPr lang="en-US" dirty="0"/>
          </a:p>
        </p:txBody>
      </p:sp>
      <p:pic>
        <p:nvPicPr>
          <p:cNvPr id="2050" name="Picture 2" descr="J:\SD Amateur Radio Comm 111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39629" y="1600200"/>
            <a:ext cx="486474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1051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631</TotalTime>
  <Words>2810</Words>
  <Application>Microsoft Office PowerPoint</Application>
  <PresentationFormat>On-screen Show (4:3)</PresentationFormat>
  <Paragraphs>189</Paragraphs>
  <Slides>76</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78" baseType="lpstr">
      <vt:lpstr>Office Theme</vt:lpstr>
      <vt:lpstr>Acrobat Document</vt:lpstr>
      <vt:lpstr>South Dakota Amateur Radio Emergency Communication Capabilities</vt:lpstr>
      <vt:lpstr>Amateurs Have a Long History of providing Emergency Communication</vt:lpstr>
      <vt:lpstr>Radio Amateur Back Up Emergency Communication for Hospitals and Other Agencies </vt:lpstr>
      <vt:lpstr>Mitchell Area Amateur Communications</vt:lpstr>
      <vt:lpstr>Mitchell Area Amateur Communications</vt:lpstr>
      <vt:lpstr>Mitchell Area Amateur Communications</vt:lpstr>
      <vt:lpstr>Drills are Needed</vt:lpstr>
      <vt:lpstr>The Good and the Not So Good </vt:lpstr>
      <vt:lpstr>SDARC  </vt:lpstr>
      <vt:lpstr>SD-Link is owned and operated by the South Dakota Amateur Radio Council</vt:lpstr>
      <vt:lpstr>SD Link    </vt:lpstr>
      <vt:lpstr>SD Link </vt:lpstr>
      <vt:lpstr>SD-Link</vt:lpstr>
      <vt:lpstr>SD Link </vt:lpstr>
      <vt:lpstr>Antenna Watertown Hospital</vt:lpstr>
      <vt:lpstr>Watertown SDARC Repeater with Battery back up at Watertown Hospital</vt:lpstr>
      <vt:lpstr>Toronto Site owned by SDARC</vt:lpstr>
      <vt:lpstr>Toronto Site Maintenance</vt:lpstr>
      <vt:lpstr>Toronto Repeater</vt:lpstr>
      <vt:lpstr>Toronto Site</vt:lpstr>
      <vt:lpstr>SF Repeater at USF tower and space furnished by Vantek</vt:lpstr>
      <vt:lpstr>Humboldt Repeater Tower and Space Furnished by Vantek</vt:lpstr>
      <vt:lpstr>Humboldt Repeater</vt:lpstr>
      <vt:lpstr>Turkey Ridge Site Tower and Space Furnished by Vantek</vt:lpstr>
      <vt:lpstr>Turkey Ridge Site</vt:lpstr>
      <vt:lpstr>Turkey Ridge Site</vt:lpstr>
      <vt:lpstr>Wessington Springs Site</vt:lpstr>
      <vt:lpstr>Wessington Springs Site Owned by SDARC and purchased from the State of SD We Provide Free space for Vantek</vt:lpstr>
      <vt:lpstr>Wessington Springs Site</vt:lpstr>
      <vt:lpstr>Wessington Springs Site</vt:lpstr>
      <vt:lpstr>Crandall Hill Site Leased by SDARC</vt:lpstr>
      <vt:lpstr>Crandall Hill Site</vt:lpstr>
      <vt:lpstr>Crandall Hill Site</vt:lpstr>
      <vt:lpstr>Crandall Hill Site</vt:lpstr>
      <vt:lpstr>Reliance Site Furnished By Vantek</vt:lpstr>
      <vt:lpstr>Reliance Site</vt:lpstr>
      <vt:lpstr>Murdo Site Furnished by Vantek</vt:lpstr>
      <vt:lpstr>Pierre Site by Hughes County EMS</vt:lpstr>
      <vt:lpstr>Philip Site Leased by SDARC</vt:lpstr>
      <vt:lpstr>Philip Site</vt:lpstr>
      <vt:lpstr>Terry Peak Site Furnished by Badlands Broadcasting Company</vt:lpstr>
      <vt:lpstr>Terry Peak Site</vt:lpstr>
      <vt:lpstr>Terry Peak Site</vt:lpstr>
      <vt:lpstr>SD Link Drills</vt:lpstr>
      <vt:lpstr>PowerPoint Presentation</vt:lpstr>
      <vt:lpstr>Needed at Hospital or EOC To Use SD-Link For Emergency Communication</vt:lpstr>
      <vt:lpstr>Accomplishing Emergency Communications for Hospitals and SD DOH</vt:lpstr>
      <vt:lpstr>Other SD Repeaters Systems In Addition to the SD Link</vt:lpstr>
      <vt:lpstr>GLARA System </vt:lpstr>
      <vt:lpstr> Black Hills Repeater System </vt:lpstr>
      <vt:lpstr>Stand alone and Linked repeaters in SD</vt:lpstr>
      <vt:lpstr> SD Stand Alone Repeaters         with Battery Power  </vt:lpstr>
      <vt:lpstr>Continued Other SD Repeaters</vt:lpstr>
      <vt:lpstr> Stand Alone Repeaters </vt:lpstr>
      <vt:lpstr>SDARC Wessington Spring Remote</vt:lpstr>
      <vt:lpstr>Wessington Springs Remote</vt:lpstr>
      <vt:lpstr>Wessington Springs Remote</vt:lpstr>
      <vt:lpstr>Wessington Springs Remote</vt:lpstr>
      <vt:lpstr>Wessington Springs Remote</vt:lpstr>
      <vt:lpstr>Wessington Spring Remote</vt:lpstr>
      <vt:lpstr>Wessington Springs Remote</vt:lpstr>
      <vt:lpstr>Wessington Springs Remote</vt:lpstr>
      <vt:lpstr>Wessington Springs Remote</vt:lpstr>
      <vt:lpstr>  </vt:lpstr>
      <vt:lpstr>Equipment to use WS Remote</vt:lpstr>
      <vt:lpstr>Equipment Needed  To Use Wessington Springs Remote</vt:lpstr>
      <vt:lpstr>Examples of Portable set ups</vt:lpstr>
      <vt:lpstr>Antenna to work Stand Alone Repeaters</vt:lpstr>
      <vt:lpstr>Examples of Portable Equipment</vt:lpstr>
      <vt:lpstr>Examples of Portable Equipment</vt:lpstr>
      <vt:lpstr>Examples of Portable Equipment we have for a really tough spot</vt:lpstr>
      <vt:lpstr>Portable tower Tyndall City Park</vt:lpstr>
      <vt:lpstr>WHEN ALL ELSE FAILS AMATEUR RADIO</vt:lpstr>
      <vt:lpstr>PowerPoint Presentation</vt:lpstr>
      <vt:lpstr>What we Can Not Do Right Now  </vt:lpstr>
      <vt:lpstr>Contact Information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Dakota Amateur Radio Emergency Communication Capabilities</dc:title>
  <dc:creator>Valued Customer</dc:creator>
  <cp:lastModifiedBy>Valued Customer</cp:lastModifiedBy>
  <cp:revision>71</cp:revision>
  <dcterms:created xsi:type="dcterms:W3CDTF">2017-11-10T00:42:10Z</dcterms:created>
  <dcterms:modified xsi:type="dcterms:W3CDTF">2017-12-12T14:45:02Z</dcterms:modified>
</cp:coreProperties>
</file>